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52"/>
  </p:notesMasterIdLst>
  <p:sldIdLst>
    <p:sldId id="257" r:id="rId2"/>
    <p:sldId id="256"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 id="289" r:id="rId50"/>
    <p:sldId id="260"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00FF7-649E-4E03-BD2E-82A95D9F3CE8}" type="datetimeFigureOut">
              <a:rPr lang="ru-KZ" smtClean="0"/>
              <a:t>11/07/2025</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93926-22FB-4C9E-A6DA-E89D3422E61C}" type="slidenum">
              <a:rPr lang="ru-KZ" smtClean="0"/>
              <a:t>‹#›</a:t>
            </a:fld>
            <a:endParaRPr lang="ru-KZ"/>
          </a:p>
        </p:txBody>
      </p:sp>
    </p:spTree>
    <p:extLst>
      <p:ext uri="{BB962C8B-B14F-4D97-AF65-F5344CB8AC3E}">
        <p14:creationId xmlns:p14="http://schemas.microsoft.com/office/powerpoint/2010/main" val="533100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B0681F3-F1C5-4083-BF0E-EC5E4DD76053}" type="slidenum">
              <a:rPr lang="ru-RU" smtClean="0"/>
              <a:t>1</a:t>
            </a:fld>
            <a:endParaRPr lang="ru-RU"/>
          </a:p>
        </p:txBody>
      </p:sp>
    </p:spTree>
    <p:extLst>
      <p:ext uri="{BB962C8B-B14F-4D97-AF65-F5344CB8AC3E}">
        <p14:creationId xmlns:p14="http://schemas.microsoft.com/office/powerpoint/2010/main" val="48023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B55931A-B7E9-4359-BD2B-39AE55EBB844}" type="slidenum">
              <a:rPr lang="ru-RU" smtClean="0"/>
              <a:t>8</a:t>
            </a:fld>
            <a:endParaRPr lang="ru-RU"/>
          </a:p>
        </p:txBody>
      </p:sp>
    </p:spTree>
    <p:extLst>
      <p:ext uri="{BB962C8B-B14F-4D97-AF65-F5344CB8AC3E}">
        <p14:creationId xmlns:p14="http://schemas.microsoft.com/office/powerpoint/2010/main" val="3140823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B55931A-B7E9-4359-BD2B-39AE55EBB844}" type="slidenum">
              <a:rPr lang="ru-RU" smtClean="0"/>
              <a:t>26</a:t>
            </a:fld>
            <a:endParaRPr lang="ru-RU"/>
          </a:p>
        </p:txBody>
      </p:sp>
    </p:spTree>
    <p:extLst>
      <p:ext uri="{BB962C8B-B14F-4D97-AF65-F5344CB8AC3E}">
        <p14:creationId xmlns:p14="http://schemas.microsoft.com/office/powerpoint/2010/main" val="2822168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26B5266-BBEB-4908-A7EC-ABB5AFAED1B9}" type="datetimeFigureOut">
              <a:rPr lang="ru-KZ" smtClean="0"/>
              <a:t>11/07/2025</a:t>
            </a:fld>
            <a:endParaRPr lang="ru-KZ"/>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KZ"/>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C610151-5552-4754-A1E8-4F3F5BBD5364}" type="slidenum">
              <a:rPr lang="ru-KZ" smtClean="0"/>
              <a:t>‹#›</a:t>
            </a:fld>
            <a:endParaRPr lang="ru-KZ"/>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361391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6B5266-BBEB-4908-A7EC-ABB5AFAED1B9}" type="datetimeFigureOut">
              <a:rPr lang="ru-KZ" smtClean="0"/>
              <a:t>11/07/2025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610151-5552-4754-A1E8-4F3F5BBD5364}" type="slidenum">
              <a:rPr lang="ru-KZ" smtClean="0"/>
              <a:t>‹#›</a:t>
            </a:fld>
            <a:endParaRPr lang="ru-KZ"/>
          </a:p>
        </p:txBody>
      </p:sp>
    </p:spTree>
    <p:extLst>
      <p:ext uri="{BB962C8B-B14F-4D97-AF65-F5344CB8AC3E}">
        <p14:creationId xmlns:p14="http://schemas.microsoft.com/office/powerpoint/2010/main" val="3871776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6B5266-BBEB-4908-A7EC-ABB5AFAED1B9}" type="datetimeFigureOut">
              <a:rPr lang="ru-KZ" smtClean="0"/>
              <a:t>11/07/2025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610151-5552-4754-A1E8-4F3F5BBD5364}" type="slidenum">
              <a:rPr lang="ru-KZ" smtClean="0"/>
              <a:t>‹#›</a:t>
            </a:fld>
            <a:endParaRPr lang="ru-KZ"/>
          </a:p>
        </p:txBody>
      </p:sp>
    </p:spTree>
    <p:extLst>
      <p:ext uri="{BB962C8B-B14F-4D97-AF65-F5344CB8AC3E}">
        <p14:creationId xmlns:p14="http://schemas.microsoft.com/office/powerpoint/2010/main" val="566226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6B5266-BBEB-4908-A7EC-ABB5AFAED1B9}" type="datetimeFigureOut">
              <a:rPr lang="ru-KZ" smtClean="0"/>
              <a:t>11/07/2025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610151-5552-4754-A1E8-4F3F5BBD5364}" type="slidenum">
              <a:rPr lang="ru-KZ" smtClean="0"/>
              <a:t>‹#›</a:t>
            </a:fld>
            <a:endParaRPr lang="ru-KZ"/>
          </a:p>
        </p:txBody>
      </p:sp>
    </p:spTree>
    <p:extLst>
      <p:ext uri="{BB962C8B-B14F-4D97-AF65-F5344CB8AC3E}">
        <p14:creationId xmlns:p14="http://schemas.microsoft.com/office/powerpoint/2010/main" val="2946897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26B5266-BBEB-4908-A7EC-ABB5AFAED1B9}" type="datetimeFigureOut">
              <a:rPr lang="ru-KZ" smtClean="0"/>
              <a:t>11/07/2025</a:t>
            </a:fld>
            <a:endParaRPr lang="ru-KZ"/>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KZ"/>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C610151-5552-4754-A1E8-4F3F5BBD5364}" type="slidenum">
              <a:rPr lang="ru-KZ" smtClean="0"/>
              <a:t>‹#›</a:t>
            </a:fld>
            <a:endParaRPr lang="ru-KZ"/>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457044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26B5266-BBEB-4908-A7EC-ABB5AFAED1B9}" type="datetimeFigureOut">
              <a:rPr lang="ru-KZ" smtClean="0"/>
              <a:t>11/07/2025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BC610151-5552-4754-A1E8-4F3F5BBD5364}" type="slidenum">
              <a:rPr lang="ru-KZ" smtClean="0"/>
              <a:t>‹#›</a:t>
            </a:fld>
            <a:endParaRPr lang="ru-KZ"/>
          </a:p>
        </p:txBody>
      </p:sp>
    </p:spTree>
    <p:extLst>
      <p:ext uri="{BB962C8B-B14F-4D97-AF65-F5344CB8AC3E}">
        <p14:creationId xmlns:p14="http://schemas.microsoft.com/office/powerpoint/2010/main" val="795668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26B5266-BBEB-4908-A7EC-ABB5AFAED1B9}" type="datetimeFigureOut">
              <a:rPr lang="ru-KZ" smtClean="0"/>
              <a:t>11/07/2025</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BC610151-5552-4754-A1E8-4F3F5BBD5364}" type="slidenum">
              <a:rPr lang="ru-KZ" smtClean="0"/>
              <a:t>‹#›</a:t>
            </a:fld>
            <a:endParaRPr lang="ru-KZ"/>
          </a:p>
        </p:txBody>
      </p:sp>
    </p:spTree>
    <p:extLst>
      <p:ext uri="{BB962C8B-B14F-4D97-AF65-F5344CB8AC3E}">
        <p14:creationId xmlns:p14="http://schemas.microsoft.com/office/powerpoint/2010/main" val="153029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26B5266-BBEB-4908-A7EC-ABB5AFAED1B9}" type="datetimeFigureOut">
              <a:rPr lang="ru-KZ" smtClean="0"/>
              <a:t>11/07/2025</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BC610151-5552-4754-A1E8-4F3F5BBD5364}" type="slidenum">
              <a:rPr lang="ru-KZ" smtClean="0"/>
              <a:t>‹#›</a:t>
            </a:fld>
            <a:endParaRPr lang="ru-KZ"/>
          </a:p>
        </p:txBody>
      </p:sp>
    </p:spTree>
    <p:extLst>
      <p:ext uri="{BB962C8B-B14F-4D97-AF65-F5344CB8AC3E}">
        <p14:creationId xmlns:p14="http://schemas.microsoft.com/office/powerpoint/2010/main" val="1147726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B5266-BBEB-4908-A7EC-ABB5AFAED1B9}" type="datetimeFigureOut">
              <a:rPr lang="ru-KZ" smtClean="0"/>
              <a:t>11/07/2025</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BC610151-5552-4754-A1E8-4F3F5BBD5364}" type="slidenum">
              <a:rPr lang="ru-KZ" smtClean="0"/>
              <a:t>‹#›</a:t>
            </a:fld>
            <a:endParaRPr lang="ru-KZ"/>
          </a:p>
        </p:txBody>
      </p:sp>
    </p:spTree>
    <p:extLst>
      <p:ext uri="{BB962C8B-B14F-4D97-AF65-F5344CB8AC3E}">
        <p14:creationId xmlns:p14="http://schemas.microsoft.com/office/powerpoint/2010/main" val="156235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26B5266-BBEB-4908-A7EC-ABB5AFAED1B9}" type="datetimeFigureOut">
              <a:rPr lang="ru-KZ" smtClean="0"/>
              <a:t>11/07/2025</a:t>
            </a:fld>
            <a:endParaRPr lang="ru-K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KZ"/>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C610151-5552-4754-A1E8-4F3F5BBD5364}" type="slidenum">
              <a:rPr lang="ru-KZ" smtClean="0"/>
              <a:t>‹#›</a:t>
            </a:fld>
            <a:endParaRPr lang="ru-K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8391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26B5266-BBEB-4908-A7EC-ABB5AFAED1B9}" type="datetimeFigureOut">
              <a:rPr lang="ru-KZ" smtClean="0"/>
              <a:t>11/07/2025</a:t>
            </a:fld>
            <a:endParaRPr lang="ru-K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C610151-5552-4754-A1E8-4F3F5BBD5364}" type="slidenum">
              <a:rPr lang="ru-KZ" smtClean="0"/>
              <a:t>‹#›</a:t>
            </a:fld>
            <a:endParaRPr lang="ru-K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6042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26B5266-BBEB-4908-A7EC-ABB5AFAED1B9}" type="datetimeFigureOut">
              <a:rPr lang="ru-KZ" smtClean="0"/>
              <a:t>11/07/2025</a:t>
            </a:fld>
            <a:endParaRPr lang="ru-KZ"/>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KZ"/>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C610151-5552-4754-A1E8-4F3F5BBD5364}" type="slidenum">
              <a:rPr lang="ru-KZ" smtClean="0"/>
              <a:t>‹#›</a:t>
            </a:fld>
            <a:endParaRPr lang="ru-KZ"/>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1623035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kk.wikipedia.org/w/index.php?title=%D0%91%D0%B5%D1%82%D0%BF%D0%B0%D2%9B_%D0%B4%D0%B0%D0%BB%D0%B0%D0%BD%D1%8B%D2%A3&amp;action=edit&amp;redlink=1" TargetMode="External"/><Relationship Id="rId2" Type="http://schemas.openxmlformats.org/officeDocument/2006/relationships/hyperlink" Target="https://kk.wikipedia.org/w/index.php?title=%D2%9A%D0%B0%D1%80%D0%B0_%D1%81%D0%B5%D0%BA%D1%81%D0%B5%D1%83%D1%96%D0%BB_%D0%BC%D0%B5%D0%BD_%D0%B0%D2%9B_%D1%81%D0%B5%D0%BA%D1%81%D0%B5%D1%83%D1%96%D0%BB&amp;action=edit&amp;redlink=1" TargetMode="External"/><Relationship Id="rId1" Type="http://schemas.openxmlformats.org/officeDocument/2006/relationships/slideLayout" Target="../slideLayouts/slideLayout2.xml"/><Relationship Id="rId5" Type="http://schemas.openxmlformats.org/officeDocument/2006/relationships/hyperlink" Target="https://kk.wikipedia.org/w/index.php?title=%D2%9A%D0%B0%D0%B7%D0%B0%D2%9B_%D0%BE%D1%80%D0%BC%D0%B0%D0%BD_%D1%88%D0%B0%D1%80%D1%83%D0%B0%D1%88%D1%8B%D0%BB%D1%8B%D2%93%D1%8B_%D0%B6%D3%99%D0%BD%D0%B5_%D0%B0%D0%B3%D1%80%D0%BE%D0%BE%D1%80%D0%BC%D0%B0%D0%BD%D0%BC%D0%B5%D0%BB%D0%B8%D0%BE%D1%80%D0%B0%D1%86%D0%B8%D1%8F_%D2%93%D1%8B%D0%BB%D1%8B%D0%BC%D0%B8-%D0%B7%D0%B5%D1%80%D1%82%D1%82%D0%B5%D1%83&amp;action=edit&amp;redlink=1" TargetMode="External"/><Relationship Id="rId4" Type="http://schemas.openxmlformats.org/officeDocument/2006/relationships/hyperlink" Target="https://kk.wikipedia.org/w/index.php?title=%D0%A1%D1%8B%D1%80%D0%B4%D0%B0%D1%80%D0%B8%D1%8F,_%D0%A8%D1%83,_%D0%86%D0%BB%D0%B5,&amp;action=edit&amp;redlink=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kk.wikipedia.org/w/index.php?title=%D0%91%D0%B0%D1%8F%D0%BD%D0%B4%D0%B0%D1%83%D1%8B%D0%BB&amp;action=edit&amp;redlink=1" TargetMode="External"/><Relationship Id="rId2" Type="http://schemas.openxmlformats.org/officeDocument/2006/relationships/hyperlink" Target="https://kk.wikipedia.org/wiki/%D0%9A%D3%A9%D0%BA%D1%88%D0%B5%D1%82%D0%B0%D1%83" TargetMode="External"/><Relationship Id="rId1" Type="http://schemas.openxmlformats.org/officeDocument/2006/relationships/slideLayout" Target="../slideLayouts/slideLayout7.xml"/><Relationship Id="rId6" Type="http://schemas.openxmlformats.org/officeDocument/2006/relationships/hyperlink" Target="https://kk.wikipedia.org/wiki/%D0%9E%D2%A3%D1%82%D2%AF%D1%81%D1%82%D1%96%D0%BA_%D2%9A%D0%B0%D0%B7%D0%B0%D2%9B%D1%81%D1%82%D0%B0%D0%BD" TargetMode="External"/><Relationship Id="rId5" Type="http://schemas.openxmlformats.org/officeDocument/2006/relationships/hyperlink" Target="https://kk.wikipedia.org/w/index.php?title=%D0%91%D0%B0%D1%82%D1%8B%D1%81_%D0%9E%D1%80%D0%B0%D0%BB&amp;action=edit&amp;redlink=1" TargetMode="External"/><Relationship Id="rId4" Type="http://schemas.openxmlformats.org/officeDocument/2006/relationships/hyperlink" Target="https://kk.wikipedia.org/wiki/%D2%9A%D0%B0%D1%80%D2%9B%D0%B0%D1%80%D0%B0%D0%BB%D1%8B"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4709" y="166938"/>
            <a:ext cx="11617291" cy="1678658"/>
          </a:xfrm>
        </p:spPr>
        <p:txBody>
          <a:bodyPr>
            <a:noAutofit/>
          </a:bodyPr>
          <a:lstStyle/>
          <a:p>
            <a:pPr marL="0" indent="0" algn="ctr">
              <a:lnSpc>
                <a:spcPct val="100000"/>
              </a:lnSpc>
              <a:spcBef>
                <a:spcPts val="0"/>
              </a:spcBef>
              <a:spcAft>
                <a:spcPts val="0"/>
              </a:spcAft>
              <a:buNone/>
            </a:pPr>
            <a:r>
              <a:rPr lang="kk-KZ" sz="1800" dirty="0">
                <a:solidFill>
                  <a:prstClr val="black">
                    <a:lumMod val="95000"/>
                    <a:lumOff val="5000"/>
                  </a:prstClr>
                </a:solidFill>
                <a:latin typeface="Comic Sans MS" panose="030F0702030302020204" pitchFamily="66" charset="0"/>
                <a:ea typeface="+mj-ea"/>
                <a:cs typeface="Arial" panose="020B0604020202020204" pitchFamily="34" charset="0"/>
              </a:rPr>
              <a:t>ҚАЗАҚСТАН РЕСПУБЛИКАСЫНЫҢ БІЛІМ ЖӘНЕ ҒЫЛЫМ </a:t>
            </a:r>
            <a:r>
              <a:rPr lang="kk-KZ" sz="1800" dirty="0" smtClean="0">
                <a:solidFill>
                  <a:prstClr val="black">
                    <a:lumMod val="95000"/>
                    <a:lumOff val="5000"/>
                  </a:prstClr>
                </a:solidFill>
                <a:latin typeface="Comic Sans MS" panose="030F0702030302020204" pitchFamily="66" charset="0"/>
                <a:ea typeface="+mj-ea"/>
                <a:cs typeface="Arial" panose="020B0604020202020204" pitchFamily="34" charset="0"/>
              </a:rPr>
              <a:t>МИНИСТРЛІГІ</a:t>
            </a:r>
            <a:endParaRPr lang="en-US" sz="1800" dirty="0" smtClean="0">
              <a:solidFill>
                <a:prstClr val="black">
                  <a:lumMod val="95000"/>
                  <a:lumOff val="5000"/>
                </a:prstClr>
              </a:solidFill>
              <a:latin typeface="Comic Sans MS" panose="030F0702030302020204" pitchFamily="66" charset="0"/>
              <a:ea typeface="+mj-ea"/>
              <a:cs typeface="Arial" panose="020B0604020202020204" pitchFamily="34" charset="0"/>
            </a:endParaRPr>
          </a:p>
          <a:p>
            <a:pPr marL="0" indent="0" algn="ctr">
              <a:lnSpc>
                <a:spcPct val="100000"/>
              </a:lnSpc>
              <a:spcBef>
                <a:spcPts val="0"/>
              </a:spcBef>
              <a:spcAft>
                <a:spcPts val="0"/>
              </a:spcAft>
              <a:buNone/>
            </a:pPr>
            <a:r>
              <a:rPr lang="kk-KZ" sz="1800" dirty="0" smtClean="0">
                <a:solidFill>
                  <a:prstClr val="black">
                    <a:lumMod val="95000"/>
                    <a:lumOff val="5000"/>
                  </a:prstClr>
                </a:solidFill>
                <a:latin typeface="Comic Sans MS" panose="030F0702030302020204" pitchFamily="66" charset="0"/>
                <a:ea typeface="+mj-ea"/>
                <a:cs typeface="Arial" panose="020B0604020202020204" pitchFamily="34" charset="0"/>
              </a:rPr>
              <a:t>ӘЛ-ФАРАБИ </a:t>
            </a:r>
            <a:r>
              <a:rPr lang="kk-KZ" sz="1800" dirty="0">
                <a:solidFill>
                  <a:prstClr val="black">
                    <a:lumMod val="95000"/>
                    <a:lumOff val="5000"/>
                  </a:prstClr>
                </a:solidFill>
                <a:latin typeface="Comic Sans MS" panose="030F0702030302020204" pitchFamily="66" charset="0"/>
                <a:ea typeface="+mj-ea"/>
                <a:cs typeface="Arial" panose="020B0604020202020204" pitchFamily="34" charset="0"/>
              </a:rPr>
              <a:t>АТЫНДАҒЫ ҚАЗАҚ ҰЛТТЫҚ </a:t>
            </a:r>
            <a:r>
              <a:rPr lang="kk-KZ" sz="1800" dirty="0" smtClean="0">
                <a:solidFill>
                  <a:prstClr val="black">
                    <a:lumMod val="95000"/>
                    <a:lumOff val="5000"/>
                  </a:prstClr>
                </a:solidFill>
                <a:latin typeface="Comic Sans MS" panose="030F0702030302020204" pitchFamily="66" charset="0"/>
                <a:ea typeface="+mj-ea"/>
                <a:cs typeface="Arial" panose="020B0604020202020204" pitchFamily="34" charset="0"/>
              </a:rPr>
              <a:t>УНИВЕРСИТЕТІ</a:t>
            </a:r>
            <a:endParaRPr lang="en-US" sz="1800" dirty="0" smtClean="0">
              <a:solidFill>
                <a:prstClr val="black">
                  <a:lumMod val="95000"/>
                  <a:lumOff val="5000"/>
                </a:prstClr>
              </a:solidFill>
              <a:latin typeface="Comic Sans MS" panose="030F0702030302020204" pitchFamily="66" charset="0"/>
              <a:ea typeface="+mj-ea"/>
              <a:cs typeface="Arial" panose="020B0604020202020204" pitchFamily="34" charset="0"/>
            </a:endParaRPr>
          </a:p>
          <a:p>
            <a:pPr marL="0" indent="0" algn="ctr">
              <a:lnSpc>
                <a:spcPct val="100000"/>
              </a:lnSpc>
              <a:spcBef>
                <a:spcPts val="0"/>
              </a:spcBef>
              <a:spcAft>
                <a:spcPts val="0"/>
              </a:spcAft>
              <a:buNone/>
            </a:pPr>
            <a:r>
              <a:rPr lang="kk-KZ" sz="1800" dirty="0" smtClean="0">
                <a:solidFill>
                  <a:prstClr val="black">
                    <a:lumMod val="95000"/>
                    <a:lumOff val="5000"/>
                  </a:prstClr>
                </a:solidFill>
                <a:latin typeface="Comic Sans MS" panose="030F0702030302020204" pitchFamily="66" charset="0"/>
                <a:ea typeface="+mj-ea"/>
                <a:cs typeface="Arial" panose="020B0604020202020204" pitchFamily="34" charset="0"/>
              </a:rPr>
              <a:t>БИОЛОГИЯ </a:t>
            </a:r>
            <a:r>
              <a:rPr lang="kk-KZ" sz="1800" dirty="0">
                <a:solidFill>
                  <a:prstClr val="black">
                    <a:lumMod val="95000"/>
                    <a:lumOff val="5000"/>
                  </a:prstClr>
                </a:solidFill>
                <a:latin typeface="Comic Sans MS" panose="030F0702030302020204" pitchFamily="66" charset="0"/>
                <a:ea typeface="+mj-ea"/>
                <a:cs typeface="Arial" panose="020B0604020202020204" pitchFamily="34" charset="0"/>
              </a:rPr>
              <a:t>ЖӘНЕ БИОТЕХНОЛОГИЯ ФАКУЛЬТЕТІ</a:t>
            </a:r>
          </a:p>
          <a:p>
            <a:pPr marL="0" indent="0" algn="ctr">
              <a:lnSpc>
                <a:spcPct val="100000"/>
              </a:lnSpc>
              <a:spcBef>
                <a:spcPts val="0"/>
              </a:spcBef>
              <a:spcAft>
                <a:spcPts val="0"/>
              </a:spcAft>
              <a:buNone/>
            </a:pPr>
            <a:r>
              <a:rPr lang="kk-KZ" sz="1800" dirty="0" smtClean="0">
                <a:solidFill>
                  <a:prstClr val="black">
                    <a:lumMod val="95000"/>
                    <a:lumOff val="5000"/>
                  </a:prstClr>
                </a:solidFill>
                <a:latin typeface="Comic Sans MS" panose="030F0702030302020204" pitchFamily="66" charset="0"/>
                <a:ea typeface="+mj-ea"/>
                <a:cs typeface="Arial" panose="020B0604020202020204" pitchFamily="34" charset="0"/>
              </a:rPr>
              <a:t>БОТАНИКА ЖӘНЕ АГРОЭКОЛОГИЯ КАФЕДРАСЫ</a:t>
            </a:r>
          </a:p>
          <a:p>
            <a:pPr marL="0" indent="0" algn="ctr">
              <a:buNone/>
            </a:pPr>
            <a:endParaRPr lang="ru-RU" sz="1400" dirty="0"/>
          </a:p>
        </p:txBody>
      </p:sp>
      <p:sp>
        <p:nvSpPr>
          <p:cNvPr id="4" name="Прямоугольник 3"/>
          <p:cNvSpPr/>
          <p:nvPr/>
        </p:nvSpPr>
        <p:spPr>
          <a:xfrm>
            <a:off x="1280161" y="2736502"/>
            <a:ext cx="9759150" cy="523220"/>
          </a:xfrm>
          <a:prstGeom prst="rect">
            <a:avLst/>
          </a:prstGeom>
        </p:spPr>
        <p:txBody>
          <a:bodyPr wrap="square">
            <a:spAutoFit/>
          </a:bodyPr>
          <a:lstStyle/>
          <a:p>
            <a:pPr algn="ctr" eaLnBrk="0" hangingPunct="0"/>
            <a:r>
              <a:rPr lang="kk-KZ" sz="2800" dirty="0" smtClean="0">
                <a:latin typeface="Comic Sans MS" panose="030F0702030302020204" pitchFamily="66" charset="0"/>
              </a:rPr>
              <a:t>Тақырыбы</a:t>
            </a:r>
            <a:r>
              <a:rPr lang="kk-KZ" sz="2800" dirty="0">
                <a:latin typeface="Comic Sans MS" panose="030F0702030302020204" pitchFamily="66" charset="0"/>
              </a:rPr>
              <a:t>: </a:t>
            </a:r>
            <a:r>
              <a:rPr lang="kk-KZ" sz="2800" b="1" dirty="0" smtClean="0">
                <a:latin typeface="Comic Sans MS" panose="030F0702030302020204" pitchFamily="66" charset="0"/>
              </a:rPr>
              <a:t>ОРМАНДАРДЫ ҚОРҒАУ</a:t>
            </a:r>
            <a:endParaRPr lang="kk-KZ" sz="2800" b="1" dirty="0">
              <a:latin typeface="Comic Sans MS" panose="030F0702030302020204" pitchFamily="66" charset="0"/>
              <a:cs typeface="Times New Roman"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761" y="166939"/>
            <a:ext cx="1491530" cy="1661862"/>
          </a:xfrm>
          <a:prstGeom prst="rect">
            <a:avLst/>
          </a:prstGeom>
        </p:spPr>
      </p:pic>
      <p:pic>
        <p:nvPicPr>
          <p:cNvPr id="7" name="Рисунок 6">
            <a:extLst>
              <a:ext uri="{FF2B5EF4-FFF2-40B4-BE49-F238E27FC236}">
                <a16:creationId xmlns:a16="http://schemas.microsoft.com/office/drawing/2014/main" id="{E4CBA9E7-392A-A422-6E27-CCC2F09DD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2672" y="156190"/>
            <a:ext cx="1689328" cy="1678658"/>
          </a:xfrm>
          <a:prstGeom prst="rect">
            <a:avLst/>
          </a:prstGeom>
        </p:spPr>
      </p:pic>
      <p:sp>
        <p:nvSpPr>
          <p:cNvPr id="10" name="TextBox 9">
            <a:extLst>
              <a:ext uri="{FF2B5EF4-FFF2-40B4-BE49-F238E27FC236}">
                <a16:creationId xmlns:a16="http://schemas.microsoft.com/office/drawing/2014/main" id="{5742053D-4F51-BAE2-102E-74AD13C8E3D4}"/>
              </a:ext>
            </a:extLst>
          </p:cNvPr>
          <p:cNvSpPr txBox="1"/>
          <p:nvPr/>
        </p:nvSpPr>
        <p:spPr>
          <a:xfrm>
            <a:off x="8457988" y="5617028"/>
            <a:ext cx="3344185" cy="646331"/>
          </a:xfrm>
          <a:prstGeom prst="rect">
            <a:avLst/>
          </a:prstGeom>
          <a:noFill/>
        </p:spPr>
        <p:txBody>
          <a:bodyPr wrap="none" rtlCol="0">
            <a:spAutoFit/>
          </a:bodyPr>
          <a:lstStyle/>
          <a:p>
            <a:r>
              <a:rPr lang="kk-KZ" dirty="0" smtClean="0">
                <a:latin typeface="Comic Sans MS" panose="030F0702030302020204" pitchFamily="66" charset="0"/>
                <a:cs typeface="Times New Roman" panose="02020603050405020304" pitchFamily="18" charset="0"/>
              </a:rPr>
              <a:t>Дәріскер: </a:t>
            </a:r>
            <a:r>
              <a:rPr lang="kk-KZ" dirty="0">
                <a:latin typeface="Comic Sans MS" panose="030F0702030302020204" pitchFamily="66" charset="0"/>
                <a:cs typeface="Times New Roman" panose="02020603050405020304" pitchFamily="18" charset="0"/>
              </a:rPr>
              <a:t>б.ғ.к., профессор </a:t>
            </a:r>
          </a:p>
          <a:p>
            <a:r>
              <a:rPr lang="kk-KZ" dirty="0">
                <a:latin typeface="Comic Sans MS" panose="030F0702030302020204" pitchFamily="66" charset="0"/>
                <a:cs typeface="Times New Roman" panose="02020603050405020304" pitchFamily="18" charset="0"/>
              </a:rPr>
              <a:t>Аметов Абибулла </a:t>
            </a:r>
            <a:endParaRPr lang="ru-KZ" dirty="0">
              <a:latin typeface="Comic Sans MS" panose="030F0702030302020204" pitchFamily="66" charset="0"/>
              <a:cs typeface="Times New Roman" panose="02020603050405020304" pitchFamily="18" charset="0"/>
            </a:endParaRPr>
          </a:p>
        </p:txBody>
      </p:sp>
      <p:sp>
        <p:nvSpPr>
          <p:cNvPr id="13" name="TextBox 12">
            <a:extLst>
              <a:ext uri="{FF2B5EF4-FFF2-40B4-BE49-F238E27FC236}">
                <a16:creationId xmlns:a16="http://schemas.microsoft.com/office/drawing/2014/main" id="{92D0236F-ACAB-0665-DB82-5F1CB3C25745}"/>
              </a:ext>
            </a:extLst>
          </p:cNvPr>
          <p:cNvSpPr txBox="1"/>
          <p:nvPr/>
        </p:nvSpPr>
        <p:spPr>
          <a:xfrm>
            <a:off x="2581825" y="1845596"/>
            <a:ext cx="7354388" cy="523220"/>
          </a:xfrm>
          <a:prstGeom prst="rect">
            <a:avLst/>
          </a:prstGeom>
          <a:noFill/>
        </p:spPr>
        <p:txBody>
          <a:bodyPr wrap="square">
            <a:spAutoFit/>
          </a:bodyPr>
          <a:lstStyle/>
          <a:p>
            <a:pPr algn="ctr" eaLnBrk="0" hangingPunct="0"/>
            <a:r>
              <a:rPr lang="kk-KZ" sz="2800" b="1" dirty="0">
                <a:latin typeface="Comic Sans MS" panose="030F0702030302020204" pitchFamily="66" charset="0"/>
                <a:cs typeface="Arial" panose="020B0604020202020204" pitchFamily="34" charset="0"/>
              </a:rPr>
              <a:t>4</a:t>
            </a:r>
            <a:r>
              <a:rPr lang="en-US" sz="2800" b="1" dirty="0" smtClean="0">
                <a:latin typeface="Comic Sans MS" panose="030F0702030302020204" pitchFamily="66" charset="0"/>
                <a:cs typeface="Arial" panose="020B0604020202020204" pitchFamily="34" charset="0"/>
              </a:rPr>
              <a:t> </a:t>
            </a:r>
            <a:r>
              <a:rPr lang="kk-KZ" sz="2800" b="1" dirty="0" smtClean="0">
                <a:latin typeface="Comic Sans MS" panose="030F0702030302020204" pitchFamily="66" charset="0"/>
                <a:cs typeface="Arial" panose="020B0604020202020204" pitchFamily="34" charset="0"/>
              </a:rPr>
              <a:t>Дәріс </a:t>
            </a:r>
            <a:endParaRPr lang="kk-KZ" sz="2800" b="1" dirty="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2313097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8846" y="0"/>
            <a:ext cx="8329642" cy="1143000"/>
          </a:xfrm>
        </p:spPr>
        <p:txBody>
          <a:bodyPr>
            <a:normAutofit fontScale="90000"/>
          </a:bodyPr>
          <a:lstStyle/>
          <a:p>
            <a:pPr algn="ct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kk-KZ" sz="2700" b="1" dirty="0">
                <a:solidFill>
                  <a:schemeClr val="tx1"/>
                </a:solidFill>
                <a:latin typeface="Comic Sans MS" panose="030F0702030302020204" pitchFamily="66" charset="0"/>
                <a:cs typeface="Times New Roman" pitchFamily="18" charset="0"/>
              </a:rPr>
              <a:t>Қазақстан ормандары орман өсімдіктері жағдайына байланысты 7 топқа бөлінеді:</a:t>
            </a:r>
            <a:r>
              <a:rPr lang="ru-RU" dirty="0" smtClean="0"/>
              <a:t/>
            </a:r>
            <a:br>
              <a:rPr lang="ru-RU" dirty="0" smtClean="0"/>
            </a:br>
            <a:endParaRPr lang="ru-RU" dirty="0"/>
          </a:p>
        </p:txBody>
      </p:sp>
      <p:sp>
        <p:nvSpPr>
          <p:cNvPr id="3" name="Содержимое 2"/>
          <p:cNvSpPr>
            <a:spLocks noGrp="1"/>
          </p:cNvSpPr>
          <p:nvPr>
            <p:ph sz="quarter" idx="1"/>
          </p:nvPr>
        </p:nvSpPr>
        <p:spPr>
          <a:xfrm>
            <a:off x="1631504" y="1000108"/>
            <a:ext cx="8856984" cy="5857892"/>
          </a:xfrm>
        </p:spPr>
        <p:txBody>
          <a:bodyPr>
            <a:normAutofit fontScale="92500"/>
          </a:bodyPr>
          <a:lstStyle/>
          <a:p>
            <a:pPr marL="457200" indent="-457200">
              <a:lnSpc>
                <a:spcPct val="120000"/>
              </a:lnSpc>
              <a:spcBef>
                <a:spcPts val="0"/>
              </a:spcBef>
              <a:buFont typeface="+mj-lt"/>
              <a:buAutoNum type="arabicPeriod"/>
            </a:pPr>
            <a:r>
              <a:rPr lang="ru-RU" sz="2100" b="1" dirty="0" err="1">
                <a:solidFill>
                  <a:srgbClr val="FF0000"/>
                </a:solidFill>
                <a:latin typeface="Comic Sans MS" panose="030F0702030302020204" pitchFamily="66" charset="0"/>
                <a:cs typeface="Times New Roman" pitchFamily="18" charset="0"/>
              </a:rPr>
              <a:t>Орманды</a:t>
            </a:r>
            <a:r>
              <a:rPr lang="ru-RU" sz="2100" b="1" dirty="0">
                <a:solidFill>
                  <a:srgbClr val="FF0000"/>
                </a:solidFill>
                <a:latin typeface="Comic Sans MS" panose="030F0702030302020204" pitchFamily="66" charset="0"/>
                <a:cs typeface="Times New Roman" pitchFamily="18" charset="0"/>
              </a:rPr>
              <a:t> дала </a:t>
            </a:r>
            <a:r>
              <a:rPr lang="ru-RU" sz="2100" dirty="0">
                <a:latin typeface="Comic Sans MS" panose="030F0702030302020204" pitchFamily="66" charset="0"/>
                <a:cs typeface="Times New Roman" pitchFamily="18" charset="0"/>
              </a:rPr>
              <a:t>(</a:t>
            </a:r>
            <a:r>
              <a:rPr lang="ru-RU" sz="2100" dirty="0" err="1">
                <a:latin typeface="Comic Sans MS" panose="030F0702030302020204" pitchFamily="66" charset="0"/>
                <a:cs typeface="Times New Roman" pitchFamily="18" charset="0"/>
              </a:rPr>
              <a:t>қайыңнан</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көктеректен тұратын шоқ ағаштар</a:t>
            </a:r>
            <a:r>
              <a:rPr lang="ru-RU" sz="2100" dirty="0">
                <a:latin typeface="Comic Sans MS" panose="030F0702030302020204" pitchFamily="66" charset="0"/>
                <a:cs typeface="Times New Roman" pitchFamily="18" charset="0"/>
              </a:rPr>
              <a:t>);</a:t>
            </a:r>
          </a:p>
          <a:p>
            <a:pPr marL="457200" indent="-457200">
              <a:lnSpc>
                <a:spcPct val="120000"/>
              </a:lnSpc>
              <a:spcBef>
                <a:spcPts val="0"/>
              </a:spcBef>
              <a:buFont typeface="+mj-lt"/>
              <a:buAutoNum type="arabicPeriod"/>
            </a:pPr>
            <a:r>
              <a:rPr lang="ru-RU" sz="2100" b="1" dirty="0">
                <a:solidFill>
                  <a:srgbClr val="FF0000"/>
                </a:solidFill>
                <a:latin typeface="Comic Sans MS" panose="030F0702030302020204" pitchFamily="66" charset="0"/>
                <a:cs typeface="Times New Roman" pitchFamily="18" charset="0"/>
              </a:rPr>
              <a:t>Дала</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арал</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тəрізді қарағайлы ормандар</a:t>
            </a:r>
            <a:r>
              <a:rPr lang="ru-RU" sz="2100" dirty="0">
                <a:latin typeface="Comic Sans MS" panose="030F0702030302020204" pitchFamily="66" charset="0"/>
                <a:cs typeface="Times New Roman" pitchFamily="18" charset="0"/>
              </a:rPr>
              <a:t>);</a:t>
            </a:r>
          </a:p>
          <a:p>
            <a:pPr marL="457200" indent="-457200">
              <a:lnSpc>
                <a:spcPct val="120000"/>
              </a:lnSpc>
              <a:spcBef>
                <a:spcPts val="0"/>
              </a:spcBef>
              <a:buFont typeface="+mj-lt"/>
              <a:buAutoNum type="arabicPeriod"/>
            </a:pPr>
            <a:r>
              <a:rPr lang="ru-RU" sz="2100" b="1" dirty="0" err="1">
                <a:solidFill>
                  <a:srgbClr val="FF0000"/>
                </a:solidFill>
                <a:latin typeface="Comic Sans MS" panose="030F0702030302020204" pitchFamily="66" charset="0"/>
                <a:cs typeface="Times New Roman" pitchFamily="18" charset="0"/>
              </a:rPr>
              <a:t>Жартылай</a:t>
            </a:r>
            <a:r>
              <a:rPr lang="ru-RU" sz="2100" b="1" dirty="0">
                <a:solidFill>
                  <a:srgbClr val="FF0000"/>
                </a:solidFill>
                <a:latin typeface="Comic Sans MS" panose="030F0702030302020204" pitchFamily="66" charset="0"/>
                <a:cs typeface="Times New Roman" pitchFamily="18" charset="0"/>
              </a:rPr>
              <a:t> </a:t>
            </a:r>
            <a:r>
              <a:rPr lang="ru-RU" sz="2100" b="1" dirty="0" err="1">
                <a:solidFill>
                  <a:srgbClr val="FF0000"/>
                </a:solidFill>
                <a:latin typeface="Comic Sans MS" panose="030F0702030302020204" pitchFamily="66" charset="0"/>
                <a:cs typeface="Times New Roman" pitchFamily="18" charset="0"/>
              </a:rPr>
              <a:t>шөл </a:t>
            </a:r>
            <a:r>
              <a:rPr lang="ru-RU" sz="2100" dirty="0">
                <a:latin typeface="Comic Sans MS" panose="030F0702030302020204" pitchFamily="66" charset="0"/>
                <a:cs typeface="Times New Roman" pitchFamily="18" charset="0"/>
              </a:rPr>
              <a:t>(</a:t>
            </a:r>
            <a:r>
              <a:rPr lang="ru-RU" sz="2100" dirty="0" err="1">
                <a:latin typeface="Comic Sans MS" panose="030F0702030302020204" pitchFamily="66" charset="0"/>
                <a:cs typeface="Times New Roman" pitchFamily="18" charset="0"/>
              </a:rPr>
              <a:t>ормандар</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жазықтықта ұсақ шоқылардағы аңғарлық ормандар</a:t>
            </a:r>
            <a:r>
              <a:rPr lang="ru-RU" sz="2100" dirty="0">
                <a:latin typeface="Comic Sans MS" panose="030F0702030302020204" pitchFamily="66" charset="0"/>
                <a:cs typeface="Times New Roman" pitchFamily="18" charset="0"/>
              </a:rPr>
              <a:t>);</a:t>
            </a:r>
          </a:p>
          <a:p>
            <a:pPr marL="457200" indent="-457200">
              <a:lnSpc>
                <a:spcPct val="120000"/>
              </a:lnSpc>
              <a:spcBef>
                <a:spcPts val="0"/>
              </a:spcBef>
              <a:buFont typeface="+mj-lt"/>
              <a:buAutoNum type="arabicPeriod"/>
            </a:pPr>
            <a:r>
              <a:rPr lang="ru-RU" sz="2100" b="1" dirty="0" err="1">
                <a:solidFill>
                  <a:srgbClr val="FF0000"/>
                </a:solidFill>
                <a:latin typeface="Comic Sans MS" panose="030F0702030302020204" pitchFamily="66" charset="0"/>
                <a:cs typeface="Times New Roman" pitchFamily="18" charset="0"/>
              </a:rPr>
              <a:t>Шөл аймақтары </a:t>
            </a:r>
            <a:r>
              <a:rPr lang="ru-RU" sz="2100" dirty="0">
                <a:latin typeface="Comic Sans MS" panose="030F0702030302020204" pitchFamily="66" charset="0"/>
                <a:cs typeface="Times New Roman" pitchFamily="18" charset="0"/>
              </a:rPr>
              <a:t>(</a:t>
            </a:r>
            <a:r>
              <a:rPr lang="ru-RU" sz="2100" dirty="0" err="1">
                <a:latin typeface="Comic Sans MS" panose="030F0702030302020204" pitchFamily="66" charset="0"/>
                <a:cs typeface="Times New Roman" pitchFamily="18" charset="0"/>
              </a:rPr>
              <a:t>сексеуілдер</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жиделер</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талдар</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теректер</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(тораңғы</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жыңғылдар түрлері</a:t>
            </a:r>
            <a:r>
              <a:rPr lang="ru-RU" sz="2100" dirty="0">
                <a:latin typeface="Comic Sans MS" panose="030F0702030302020204" pitchFamily="66" charset="0"/>
                <a:cs typeface="Times New Roman" pitchFamily="18" charset="0"/>
              </a:rPr>
              <a:t>);</a:t>
            </a:r>
          </a:p>
          <a:p>
            <a:pPr marL="457200" indent="-457200">
              <a:lnSpc>
                <a:spcPct val="120000"/>
              </a:lnSpc>
              <a:spcBef>
                <a:spcPts val="0"/>
              </a:spcBef>
              <a:buFont typeface="+mj-lt"/>
              <a:buAutoNum type="arabicPeriod"/>
            </a:pPr>
            <a:r>
              <a:rPr lang="ru-RU" sz="2100" b="1" dirty="0">
                <a:solidFill>
                  <a:srgbClr val="FF0000"/>
                </a:solidFill>
                <a:latin typeface="Comic Sans MS" panose="030F0702030302020204" pitchFamily="66" charset="0"/>
                <a:cs typeface="Times New Roman" pitchFamily="18" charset="0"/>
              </a:rPr>
              <a:t>Алтай </a:t>
            </a:r>
            <a:r>
              <a:rPr lang="ru-RU" sz="2100" b="1" dirty="0" err="1">
                <a:solidFill>
                  <a:srgbClr val="FF0000"/>
                </a:solidFill>
                <a:latin typeface="Comic Sans MS" panose="030F0702030302020204" pitchFamily="66" charset="0"/>
                <a:cs typeface="Times New Roman" pitchFamily="18" charset="0"/>
              </a:rPr>
              <a:t>жəне Сауыр</a:t>
            </a:r>
            <a:r>
              <a:rPr lang="ru-RU" sz="2100" b="1" dirty="0">
                <a:solidFill>
                  <a:srgbClr val="FF0000"/>
                </a:solidFill>
                <a:latin typeface="Comic Sans MS" panose="030F0702030302020204" pitchFamily="66" charset="0"/>
                <a:cs typeface="Times New Roman" pitchFamily="18" charset="0"/>
              </a:rPr>
              <a:t> </a:t>
            </a:r>
            <a:r>
              <a:rPr lang="ru-RU" sz="2100" dirty="0">
                <a:latin typeface="Comic Sans MS" panose="030F0702030302020204" pitchFamily="66" charset="0"/>
                <a:cs typeface="Times New Roman" pitchFamily="18" charset="0"/>
              </a:rPr>
              <a:t>(600 м - 2500 м </a:t>
            </a:r>
            <a:r>
              <a:rPr lang="ru-RU" sz="2100" dirty="0" err="1">
                <a:latin typeface="Comic Sans MS" panose="030F0702030302020204" pitchFamily="66" charset="0"/>
                <a:cs typeface="Times New Roman" pitchFamily="18" charset="0"/>
              </a:rPr>
              <a:t>дейін</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қарағайлы</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қара қылқанды жəне жапырақты ормандары</a:t>
            </a:r>
            <a:r>
              <a:rPr lang="ru-RU" sz="2100" dirty="0">
                <a:latin typeface="Comic Sans MS" panose="030F0702030302020204" pitchFamily="66" charset="0"/>
                <a:cs typeface="Times New Roman" pitchFamily="18" charset="0"/>
              </a:rPr>
              <a:t>);</a:t>
            </a:r>
          </a:p>
          <a:p>
            <a:pPr marL="457200" indent="-457200">
              <a:lnSpc>
                <a:spcPct val="120000"/>
              </a:lnSpc>
              <a:spcBef>
                <a:spcPts val="0"/>
              </a:spcBef>
              <a:buFont typeface="+mj-lt"/>
              <a:buAutoNum type="arabicPeriod"/>
            </a:pPr>
            <a:r>
              <a:rPr lang="ru-RU" sz="2100" b="1" dirty="0" err="1">
                <a:solidFill>
                  <a:srgbClr val="FF0000"/>
                </a:solidFill>
                <a:latin typeface="Comic Sans MS" panose="030F0702030302020204" pitchFamily="66" charset="0"/>
                <a:cs typeface="Times New Roman" pitchFamily="18" charset="0"/>
              </a:rPr>
              <a:t>Солтүстік </a:t>
            </a:r>
            <a:r>
              <a:rPr lang="ru-RU" sz="2100" b="1" dirty="0">
                <a:solidFill>
                  <a:srgbClr val="FF0000"/>
                </a:solidFill>
                <a:latin typeface="Comic Sans MS" panose="030F0702030302020204" pitchFamily="66" charset="0"/>
                <a:cs typeface="Times New Roman" pitchFamily="18" charset="0"/>
              </a:rPr>
              <a:t>Тянь-Шань </a:t>
            </a:r>
            <a:r>
              <a:rPr lang="ru-RU" sz="2100" dirty="0">
                <a:latin typeface="Comic Sans MS" panose="030F0702030302020204" pitchFamily="66" charset="0"/>
                <a:cs typeface="Times New Roman" pitchFamily="18" charset="0"/>
              </a:rPr>
              <a:t>(1200 м - 2900 м </a:t>
            </a:r>
            <a:r>
              <a:rPr lang="ru-RU" sz="2100" dirty="0" err="1">
                <a:latin typeface="Comic Sans MS" panose="030F0702030302020204" pitchFamily="66" charset="0"/>
                <a:cs typeface="Times New Roman" pitchFamily="18" charset="0"/>
              </a:rPr>
              <a:t>дейін</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Төменгі белдеулерде</a:t>
            </a:r>
            <a:r>
              <a:rPr lang="ru-RU" sz="2100" dirty="0">
                <a:latin typeface="Comic Sans MS" panose="030F0702030302020204" pitchFamily="66" charset="0"/>
                <a:cs typeface="Times New Roman" pitchFamily="18" charset="0"/>
              </a:rPr>
              <a:t> – </a:t>
            </a:r>
            <a:r>
              <a:rPr lang="ru-RU" sz="2100" dirty="0" err="1">
                <a:latin typeface="Comic Sans MS" panose="030F0702030302020204" pitchFamily="66" charset="0"/>
                <a:cs typeface="Times New Roman" pitchFamily="18" charset="0"/>
              </a:rPr>
              <a:t>алма</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ормандары</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олар</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көктеректермен өте сирек</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қайыңдармен алмасады</a:t>
            </a:r>
            <a:r>
              <a:rPr lang="ru-RU" sz="2100" dirty="0">
                <a:latin typeface="Comic Sans MS" panose="030F0702030302020204" pitchFamily="66" charset="0"/>
                <a:cs typeface="Times New Roman" pitchFamily="18" charset="0"/>
              </a:rPr>
              <a:t>. 1500 м </a:t>
            </a:r>
            <a:r>
              <a:rPr lang="ru-RU" sz="2100" dirty="0" err="1">
                <a:latin typeface="Comic Sans MS" panose="030F0702030302020204" pitchFamily="66" charset="0"/>
                <a:cs typeface="Times New Roman" pitchFamily="18" charset="0"/>
              </a:rPr>
              <a:t>биіктікте</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шыршалар</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негізгі</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тұқым </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Шренк</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шыршасы</a:t>
            </a:r>
            <a:r>
              <a:rPr lang="ru-RU" sz="2100" dirty="0">
                <a:latin typeface="Comic Sans MS" panose="030F0702030302020204" pitchFamily="66" charset="0"/>
                <a:cs typeface="Times New Roman" pitchFamily="18" charset="0"/>
              </a:rPr>
              <a:t>), 2800 м </a:t>
            </a:r>
            <a:r>
              <a:rPr lang="ru-RU" sz="2100" dirty="0" err="1">
                <a:latin typeface="Comic Sans MS" panose="030F0702030302020204" pitchFamily="66" charset="0"/>
                <a:cs typeface="Times New Roman" pitchFamily="18" charset="0"/>
              </a:rPr>
              <a:t>жоғары </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аршалар</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басталады</a:t>
            </a:r>
            <a:r>
              <a:rPr lang="ru-RU" sz="2100" dirty="0">
                <a:latin typeface="Comic Sans MS" panose="030F0702030302020204" pitchFamily="66" charset="0"/>
                <a:cs typeface="Times New Roman" pitchFamily="18" charset="0"/>
              </a:rPr>
              <a:t>)</a:t>
            </a:r>
            <a:r>
              <a:rPr lang="kk-KZ" sz="2100" dirty="0">
                <a:latin typeface="Comic Sans MS" panose="030F0702030302020204" pitchFamily="66" charset="0"/>
                <a:cs typeface="Times New Roman" pitchFamily="18" charset="0"/>
              </a:rPr>
              <a:t>;</a:t>
            </a:r>
            <a:endParaRPr lang="ru-RU" sz="2100" dirty="0">
              <a:latin typeface="Comic Sans MS" panose="030F0702030302020204" pitchFamily="66" charset="0"/>
              <a:cs typeface="Times New Roman" pitchFamily="18" charset="0"/>
            </a:endParaRPr>
          </a:p>
          <a:p>
            <a:pPr marL="457200" indent="-457200">
              <a:lnSpc>
                <a:spcPct val="120000"/>
              </a:lnSpc>
              <a:spcBef>
                <a:spcPts val="0"/>
              </a:spcBef>
              <a:buFont typeface="+mj-lt"/>
              <a:buAutoNum type="arabicPeriod"/>
            </a:pPr>
            <a:r>
              <a:rPr lang="kk-KZ" sz="2100" b="1" dirty="0">
                <a:solidFill>
                  <a:srgbClr val="FF0000"/>
                </a:solidFill>
                <a:latin typeface="Comic Sans MS" panose="030F0702030302020204" pitchFamily="66" charset="0"/>
                <a:cs typeface="Times New Roman" pitchFamily="18" charset="0"/>
              </a:rPr>
              <a:t>Батыс Тянь-Шань </a:t>
            </a:r>
            <a:r>
              <a:rPr lang="kk-KZ" sz="2100" dirty="0">
                <a:latin typeface="Comic Sans MS" panose="030F0702030302020204" pitchFamily="66" charset="0"/>
                <a:cs typeface="Times New Roman" pitchFamily="18" charset="0"/>
              </a:rPr>
              <a:t>(</a:t>
            </a:r>
            <a:r>
              <a:rPr lang="ru-RU" sz="2100" dirty="0">
                <a:latin typeface="Comic Sans MS" panose="030F0702030302020204" pitchFamily="66" charset="0"/>
                <a:cs typeface="Times New Roman" pitchFamily="18" charset="0"/>
              </a:rPr>
              <a:t>1000 м -1600 м </a:t>
            </a:r>
            <a:r>
              <a:rPr lang="ru-RU" sz="2100" dirty="0" err="1">
                <a:latin typeface="Comic Sans MS" panose="030F0702030302020204" pitchFamily="66" charset="0"/>
                <a:cs typeface="Times New Roman" pitchFamily="18" charset="0"/>
              </a:rPr>
              <a:t>биіктікте</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жаңғақ жемістілер</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Сиверс</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Недзведский</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Қырғыз алмалары</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кəдімгі өрік</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алша</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бадам</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түрлері</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кəдімгі </a:t>
            </a:r>
            <a:r>
              <a:rPr lang="ru-RU" sz="2100" dirty="0">
                <a:latin typeface="Comic Sans MS" panose="030F0702030302020204" pitchFamily="66" charset="0"/>
                <a:cs typeface="Times New Roman" pitchFamily="18" charset="0"/>
              </a:rPr>
              <a:t>фисташка) </a:t>
            </a:r>
            <a:r>
              <a:rPr lang="ru-RU" sz="2100" dirty="0" err="1">
                <a:latin typeface="Comic Sans MS" panose="030F0702030302020204" pitchFamily="66" charset="0"/>
                <a:cs typeface="Times New Roman" pitchFamily="18" charset="0"/>
              </a:rPr>
              <a:t>жəне </a:t>
            </a:r>
            <a:r>
              <a:rPr lang="ru-RU" sz="2100" dirty="0">
                <a:latin typeface="Comic Sans MS" panose="030F0702030302020204" pitchFamily="66" charset="0"/>
                <a:cs typeface="Times New Roman" pitchFamily="18" charset="0"/>
              </a:rPr>
              <a:t>т.б. 1500-2500 м </a:t>
            </a:r>
            <a:r>
              <a:rPr lang="ru-RU" sz="2100" dirty="0" err="1">
                <a:latin typeface="Comic Sans MS" panose="030F0702030302020204" pitchFamily="66" charset="0"/>
                <a:cs typeface="Times New Roman" pitchFamily="18" charset="0"/>
              </a:rPr>
              <a:t>жоғары арша</a:t>
            </a:r>
            <a:r>
              <a:rPr lang="ru-RU" sz="2100" dirty="0">
                <a:latin typeface="Comic Sans MS" panose="030F0702030302020204" pitchFamily="66" charset="0"/>
                <a:cs typeface="Times New Roman" pitchFamily="18" charset="0"/>
              </a:rPr>
              <a:t> </a:t>
            </a:r>
            <a:r>
              <a:rPr lang="ru-RU" sz="2100" dirty="0" err="1">
                <a:latin typeface="Comic Sans MS" panose="030F0702030302020204" pitchFamily="66" charset="0"/>
                <a:cs typeface="Times New Roman" pitchFamily="18" charset="0"/>
              </a:rPr>
              <a:t>ормандары</a:t>
            </a:r>
            <a:r>
              <a:rPr lang="ru-RU" sz="2100" dirty="0">
                <a:latin typeface="Comic Sans MS" panose="030F0702030302020204" pitchFamily="66" charset="0"/>
                <a:cs typeface="Times New Roman" pitchFamily="18" charset="0"/>
              </a:rPr>
              <a:t> </a:t>
            </a:r>
            <a:r>
              <a:rPr lang="kk-KZ" sz="2100" dirty="0">
                <a:latin typeface="Comic Sans MS" panose="030F0702030302020204" pitchFamily="66" charset="0"/>
                <a:cs typeface="Times New Roman" pitchFamily="18" charset="0"/>
              </a:rPr>
              <a:t>).</a:t>
            </a:r>
            <a:endParaRPr lang="ru-RU" sz="2100" dirty="0">
              <a:latin typeface="Comic Sans MS" panose="030F0702030302020204" pitchFamily="66" charset="0"/>
              <a:cs typeface="Times New Roman" pitchFamily="18" charset="0"/>
            </a:endParaRPr>
          </a:p>
          <a:p>
            <a:pPr>
              <a:buNone/>
            </a:pPr>
            <a:endParaRPr lang="ru-RU" dirty="0"/>
          </a:p>
        </p:txBody>
      </p:sp>
    </p:spTree>
    <p:extLst>
      <p:ext uri="{BB962C8B-B14F-4D97-AF65-F5344CB8AC3E}">
        <p14:creationId xmlns:p14="http://schemas.microsoft.com/office/powerpoint/2010/main" val="2186360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52260"/>
            <a:ext cx="7467600" cy="582594"/>
          </a:xfrm>
        </p:spPr>
        <p:txBody>
          <a:bodyPr>
            <a:normAutofit fontScale="90000"/>
          </a:bodyPr>
          <a:lstStyle/>
          <a:p>
            <a:pPr algn="ctr"/>
            <a:r>
              <a:rPr lang="ru-RU" b="1" dirty="0" err="1" smtClean="0">
                <a:solidFill>
                  <a:schemeClr val="tx1"/>
                </a:solidFill>
                <a:latin typeface="Comic Sans MS" panose="030F0702030302020204" pitchFamily="66" charset="0"/>
                <a:cs typeface="Times New Roman" pitchFamily="18" charset="0"/>
              </a:rPr>
              <a:t>Орман</a:t>
            </a:r>
            <a:r>
              <a:rPr lang="ru-RU" b="1" dirty="0" smtClean="0">
                <a:solidFill>
                  <a:schemeClr val="tx1"/>
                </a:solidFill>
                <a:latin typeface="Comic Sans MS" panose="030F0702030302020204" pitchFamily="66" charset="0"/>
                <a:cs typeface="Times New Roman" pitchFamily="18" charset="0"/>
              </a:rPr>
              <a:t> </a:t>
            </a:r>
            <a:r>
              <a:rPr lang="ru-RU" b="1" dirty="0" err="1" smtClean="0">
                <a:solidFill>
                  <a:schemeClr val="tx1"/>
                </a:solidFill>
                <a:latin typeface="Comic Sans MS" panose="030F0702030302020204" pitchFamily="66" charset="0"/>
                <a:cs typeface="Times New Roman" pitchFamily="18" charset="0"/>
              </a:rPr>
              <a:t>морфологиясы</a:t>
            </a:r>
            <a:endParaRPr lang="ru-RU" dirty="0">
              <a:solidFill>
                <a:schemeClr val="tx1"/>
              </a:solidFill>
              <a:latin typeface="Comic Sans MS" panose="030F0702030302020204" pitchFamily="66" charset="0"/>
              <a:cs typeface="Times New Roman" pitchFamily="18" charset="0"/>
            </a:endParaRPr>
          </a:p>
        </p:txBody>
      </p:sp>
      <p:sp>
        <p:nvSpPr>
          <p:cNvPr id="3" name="Содержимое 2"/>
          <p:cNvSpPr>
            <a:spLocks noGrp="1"/>
          </p:cNvSpPr>
          <p:nvPr>
            <p:ph sz="quarter" idx="1"/>
          </p:nvPr>
        </p:nvSpPr>
        <p:spPr>
          <a:xfrm>
            <a:off x="1703512" y="634854"/>
            <a:ext cx="8640960" cy="2644346"/>
          </a:xfrm>
        </p:spPr>
        <p:txBody>
          <a:bodyPr>
            <a:normAutofit fontScale="92500" lnSpcReduction="10000"/>
          </a:bodyPr>
          <a:lstStyle/>
          <a:p>
            <a:pPr>
              <a:buNone/>
            </a:pPr>
            <a:r>
              <a:rPr lang="ru-RU" b="1" dirty="0" err="1" smtClean="0">
                <a:latin typeface="Comic Sans MS" panose="030F0702030302020204" pitchFamily="66" charset="0"/>
                <a:cs typeface="Times New Roman" pitchFamily="18" charset="0"/>
              </a:rPr>
              <a:t>Орман</a:t>
            </a:r>
            <a:r>
              <a:rPr lang="ru-RU" b="1" dirty="0" smtClean="0">
                <a:latin typeface="Comic Sans MS" panose="030F0702030302020204" pitchFamily="66" charset="0"/>
                <a:cs typeface="Times New Roman" pitchFamily="18" charset="0"/>
              </a:rPr>
              <a:t> </a:t>
            </a:r>
            <a:r>
              <a:rPr lang="ru-RU" b="1" dirty="0" err="1" smtClean="0">
                <a:latin typeface="Comic Sans MS" panose="030F0702030302020204" pitchFamily="66" charset="0"/>
                <a:cs typeface="Times New Roman" pitchFamily="18" charset="0"/>
              </a:rPr>
              <a:t>морфологиясы</a:t>
            </a:r>
            <a:r>
              <a:rPr lang="ru-RU" b="1" dirty="0" smtClean="0">
                <a:latin typeface="Comic Sans MS" panose="030F0702030302020204" pitchFamily="66" charset="0"/>
                <a:cs typeface="Times New Roman" pitchFamily="18" charset="0"/>
              </a:rPr>
              <a:t> </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орман</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құрамы, формасы</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құрылысы жəне ерекшеліктері</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туралы</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орман</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шаруашылығының бөлімі.</a:t>
            </a:r>
            <a:r>
              <a:rPr lang="ru-RU" dirty="0" smtClean="0">
                <a:latin typeface="Comic Sans MS" panose="030F0702030302020204" pitchFamily="66" charset="0"/>
                <a:cs typeface="Times New Roman" pitchFamily="18" charset="0"/>
              </a:rPr>
              <a:t> </a:t>
            </a:r>
          </a:p>
          <a:p>
            <a:pPr>
              <a:buNone/>
            </a:pPr>
            <a:r>
              <a:rPr lang="ru-RU" b="1" dirty="0" err="1" smtClean="0">
                <a:latin typeface="Comic Sans MS" panose="030F0702030302020204" pitchFamily="66" charset="0"/>
                <a:cs typeface="Times New Roman" pitchFamily="18" charset="0"/>
              </a:rPr>
              <a:t>Орман</a:t>
            </a:r>
            <a:r>
              <a:rPr lang="ru-RU" b="1" dirty="0" smtClean="0">
                <a:latin typeface="Comic Sans MS" panose="030F0702030302020204" pitchFamily="66" charset="0"/>
                <a:cs typeface="Times New Roman" pitchFamily="18" charset="0"/>
              </a:rPr>
              <a:t> </a:t>
            </a:r>
            <a:r>
              <a:rPr lang="ru-RU" b="1" dirty="0" err="1" smtClean="0">
                <a:latin typeface="Comic Sans MS" panose="030F0702030302020204" pitchFamily="66" charset="0"/>
                <a:cs typeface="Times New Roman" pitchFamily="18" charset="0"/>
              </a:rPr>
              <a:t>фитоценоздары</a:t>
            </a:r>
            <a:r>
              <a:rPr lang="ru-RU" b="1"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бірнеше</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компоненттерден</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тұрады, оның негізгісі</a:t>
            </a:r>
            <a:r>
              <a:rPr lang="ru-RU" dirty="0" smtClean="0">
                <a:latin typeface="Comic Sans MS" panose="030F0702030302020204" pitchFamily="66" charset="0"/>
                <a:cs typeface="Times New Roman" pitchFamily="18" charset="0"/>
              </a:rPr>
              <a:t> - </a:t>
            </a:r>
            <a:r>
              <a:rPr lang="ru-RU" dirty="0" err="1" smtClean="0">
                <a:latin typeface="Comic Sans MS" panose="030F0702030302020204" pitchFamily="66" charset="0"/>
                <a:cs typeface="Times New Roman" pitchFamily="18" charset="0"/>
              </a:rPr>
              <a:t>ағаш өсімдіктері жиынтығы.</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Əрбір ағаштың жəне көшеттердің ерекшеліктері</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құрамына, шығу тегіне</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өсу тарихына</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экологиялық факторларға бағынышты.</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Бірақ </a:t>
            </a:r>
            <a:r>
              <a:rPr lang="ru-RU" dirty="0" smtClean="0">
                <a:latin typeface="Comic Sans MS" panose="030F0702030302020204" pitchFamily="66" charset="0"/>
                <a:cs typeface="Times New Roman" pitchFamily="18" charset="0"/>
              </a:rPr>
              <a:t>та </a:t>
            </a:r>
            <a:r>
              <a:rPr lang="ru-RU" dirty="0" err="1" smtClean="0">
                <a:latin typeface="Comic Sans MS" panose="030F0702030302020204" pitchFamily="66" charset="0"/>
                <a:cs typeface="Times New Roman" pitchFamily="18" charset="0"/>
              </a:rPr>
              <a:t>барлық ағаштар жиынтығына тəн жалпы</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белгілері</a:t>
            </a:r>
            <a:r>
              <a:rPr lang="ru-RU" dirty="0" smtClean="0">
                <a:latin typeface="Comic Sans MS" panose="030F0702030302020204" pitchFamily="66" charset="0"/>
                <a:cs typeface="Times New Roman" pitchFamily="18" charset="0"/>
              </a:rPr>
              <a:t> де бар: </a:t>
            </a:r>
            <a:r>
              <a:rPr lang="ru-RU" dirty="0" err="1" smtClean="0">
                <a:latin typeface="Comic Sans MS" panose="030F0702030302020204" pitchFamily="66" charset="0"/>
                <a:cs typeface="Times New Roman" pitchFamily="18" charset="0"/>
              </a:rPr>
              <a:t>ормандағы ағаш түрлері, жастық ұрпақтар ярустар</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арасындағы өзара қарым-қатынастары ерекшеліктері</a:t>
            </a:r>
            <a:r>
              <a:rPr lang="ru-RU" dirty="0" smtClean="0">
                <a:latin typeface="Comic Sans MS" panose="030F0702030302020204" pitchFamily="66" charset="0"/>
                <a:cs typeface="Times New Roman" pitchFamily="18" charset="0"/>
              </a:rPr>
              <a:t>. </a:t>
            </a:r>
          </a:p>
          <a:p>
            <a:pPr>
              <a:buNone/>
            </a:pPr>
            <a:endParaRPr lang="ru-RU" dirty="0"/>
          </a:p>
        </p:txBody>
      </p:sp>
      <p:pic>
        <p:nvPicPr>
          <p:cNvPr id="4" name="Содержимо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279200"/>
            <a:ext cx="8075240" cy="3578800"/>
          </a:xfrm>
          <a:prstGeom prst="rect">
            <a:avLst/>
          </a:prstGeom>
        </p:spPr>
      </p:pic>
    </p:spTree>
    <p:extLst>
      <p:ext uri="{BB962C8B-B14F-4D97-AF65-F5344CB8AC3E}">
        <p14:creationId xmlns:p14="http://schemas.microsoft.com/office/powerpoint/2010/main" val="482797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631504" y="188641"/>
            <a:ext cx="8712968" cy="1944216"/>
          </a:xfrm>
        </p:spPr>
        <p:txBody>
          <a:bodyPr>
            <a:normAutofit/>
          </a:bodyPr>
          <a:lstStyle/>
          <a:p>
            <a:pPr algn="just">
              <a:buNone/>
            </a:pPr>
            <a:r>
              <a:rPr lang="ru-RU" dirty="0" err="1">
                <a:latin typeface="Comic Sans MS" panose="030F0702030302020204" pitchFamily="66" charset="0"/>
                <a:cs typeface="Times New Roman" pitchFamily="18" charset="0"/>
              </a:rPr>
              <a:t>Өзара</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қарым-қатынастар</a:t>
            </a:r>
            <a:r>
              <a:rPr lang="ru-RU" dirty="0">
                <a:latin typeface="Comic Sans MS" panose="030F0702030302020204" pitchFamily="66" charset="0"/>
                <a:cs typeface="Times New Roman" pitchFamily="18" charset="0"/>
              </a:rPr>
              <a:t> </a:t>
            </a:r>
            <a:r>
              <a:rPr lang="ru-RU" i="1" dirty="0" err="1">
                <a:latin typeface="Comic Sans MS" panose="030F0702030302020204" pitchFamily="66" charset="0"/>
                <a:cs typeface="Times New Roman" pitchFamily="18" charset="0"/>
              </a:rPr>
              <a:t>сыртқы</a:t>
            </a:r>
            <a:r>
              <a:rPr lang="ru-RU" i="1" dirty="0">
                <a:latin typeface="Comic Sans MS" panose="030F0702030302020204" pitchFamily="66" charset="0"/>
                <a:cs typeface="Times New Roman" pitchFamily="18" charset="0"/>
              </a:rPr>
              <a:t> орта </a:t>
            </a:r>
            <a:r>
              <a:rPr lang="ru-RU" dirty="0" err="1">
                <a:latin typeface="Comic Sans MS" panose="030F0702030302020204" pitchFamily="66" charset="0"/>
                <a:cs typeface="Times New Roman" pitchFamily="18" charset="0"/>
              </a:rPr>
              <a:t>арқылы</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көрінеді</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Оларды</a:t>
            </a:r>
            <a:r>
              <a:rPr lang="ru-RU" dirty="0">
                <a:latin typeface="Comic Sans MS" panose="030F0702030302020204" pitchFamily="66" charset="0"/>
                <a:cs typeface="Times New Roman" pitchFamily="18" charset="0"/>
              </a:rPr>
              <a:t> </a:t>
            </a:r>
            <a:r>
              <a:rPr lang="ru-RU" dirty="0">
                <a:latin typeface="Comic Sans MS" panose="030F0702030302020204" pitchFamily="66" charset="0"/>
                <a:cs typeface="Times New Roman" pitchFamily="18" charset="0"/>
              </a:rPr>
              <a:t>«</a:t>
            </a:r>
            <a:r>
              <a:rPr lang="ru-RU" i="1" dirty="0" err="1">
                <a:latin typeface="Comic Sans MS" panose="030F0702030302020204" pitchFamily="66" charset="0"/>
                <a:cs typeface="Times New Roman" pitchFamily="18" charset="0"/>
              </a:rPr>
              <a:t>жанама</a:t>
            </a:r>
            <a:r>
              <a:rPr lang="ru-RU" i="1" dirty="0">
                <a:latin typeface="Comic Sans MS" panose="030F0702030302020204" pitchFamily="66" charset="0"/>
                <a:cs typeface="Times New Roman" pitchFamily="18" charset="0"/>
              </a:rPr>
              <a:t>»</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деп</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атайды</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Жанама</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əсерлердің</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ішіндегі</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ең</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маңыздысы</a:t>
            </a:r>
            <a:r>
              <a:rPr lang="ru-RU" dirty="0">
                <a:latin typeface="Comic Sans MS" panose="030F0702030302020204" pitchFamily="66" charset="0"/>
                <a:cs typeface="Times New Roman" pitchFamily="18" charset="0"/>
              </a:rPr>
              <a:t> </a:t>
            </a:r>
            <a:r>
              <a:rPr lang="ru-RU" dirty="0">
                <a:latin typeface="Comic Sans MS" panose="030F0702030302020204" pitchFamily="66" charset="0"/>
                <a:cs typeface="Times New Roman" pitchFamily="18" charset="0"/>
              </a:rPr>
              <a:t>«</a:t>
            </a:r>
            <a:r>
              <a:rPr lang="ru-RU" i="1" dirty="0" err="1">
                <a:latin typeface="Comic Sans MS" panose="030F0702030302020204" pitchFamily="66" charset="0"/>
                <a:cs typeface="Times New Roman" pitchFamily="18" charset="0"/>
              </a:rPr>
              <a:t>бəсеке</a:t>
            </a:r>
            <a:r>
              <a:rPr lang="ru-RU" i="1"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болып</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саналады</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Жанамадан</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басқа</a:t>
            </a:r>
            <a:r>
              <a:rPr lang="ru-RU" dirty="0">
                <a:latin typeface="Comic Sans MS" panose="030F0702030302020204" pitchFamily="66" charset="0"/>
                <a:cs typeface="Times New Roman" pitchFamily="18" charset="0"/>
              </a:rPr>
              <a:t> </a:t>
            </a:r>
            <a:r>
              <a:rPr lang="ru-RU" i="1" dirty="0" err="1">
                <a:latin typeface="Comic Sans MS" panose="030F0702030302020204" pitchFamily="66" charset="0"/>
                <a:cs typeface="Times New Roman" pitchFamily="18" charset="0"/>
              </a:rPr>
              <a:t>тікелей</a:t>
            </a:r>
            <a:r>
              <a:rPr lang="ru-RU" i="1" dirty="0">
                <a:latin typeface="Comic Sans MS" panose="030F0702030302020204" pitchFamily="66" charset="0"/>
                <a:cs typeface="Times New Roman" pitchFamily="18" charset="0"/>
              </a:rPr>
              <a:t> </a:t>
            </a:r>
            <a:r>
              <a:rPr lang="ru-RU" i="1" dirty="0" err="1">
                <a:latin typeface="Comic Sans MS" panose="030F0702030302020204" pitchFamily="66" charset="0"/>
                <a:cs typeface="Times New Roman" pitchFamily="18" charset="0"/>
              </a:rPr>
              <a:t>қарым-қатынастар</a:t>
            </a:r>
            <a:r>
              <a:rPr lang="ru-RU" dirty="0">
                <a:latin typeface="Comic Sans MS" panose="030F0702030302020204" pitchFamily="66" charset="0"/>
                <a:cs typeface="Times New Roman" pitchFamily="18" charset="0"/>
              </a:rPr>
              <a:t> да бар, </a:t>
            </a:r>
            <a:r>
              <a:rPr lang="ru-RU" dirty="0" err="1">
                <a:latin typeface="Comic Sans MS" panose="030F0702030302020204" pitchFamily="66" charset="0"/>
                <a:cs typeface="Times New Roman" pitchFamily="18" charset="0"/>
              </a:rPr>
              <a:t>мысалы</a:t>
            </a:r>
            <a:r>
              <a:rPr lang="ru-RU" dirty="0">
                <a:latin typeface="Comic Sans MS" panose="030F0702030302020204" pitchFamily="66" charset="0"/>
                <a:cs typeface="Times New Roman" pitchFamily="18" charset="0"/>
              </a:rPr>
              <a:t>,</a:t>
            </a:r>
            <a:r>
              <a:rPr lang="ru-RU" i="1" dirty="0">
                <a:latin typeface="Comic Sans MS" panose="030F0702030302020204" pitchFamily="66" charset="0"/>
                <a:cs typeface="Times New Roman" pitchFamily="18" charset="0"/>
              </a:rPr>
              <a:t> </a:t>
            </a:r>
            <a:r>
              <a:rPr lang="ru-RU" i="1" dirty="0" err="1">
                <a:latin typeface="Comic Sans MS" panose="030F0702030302020204" pitchFamily="66" charset="0"/>
                <a:cs typeface="Times New Roman" pitchFamily="18" charset="0"/>
              </a:rPr>
              <a:t>симбиотикалық</a:t>
            </a:r>
            <a:r>
              <a:rPr lang="ru-RU" i="1" dirty="0">
                <a:latin typeface="Comic Sans MS" panose="030F0702030302020204" pitchFamily="66" charset="0"/>
                <a:cs typeface="Times New Roman" pitchFamily="18" charset="0"/>
              </a:rPr>
              <a:t>, </a:t>
            </a:r>
            <a:r>
              <a:rPr lang="ru-RU" i="1" dirty="0" err="1">
                <a:latin typeface="Comic Sans MS" panose="030F0702030302020204" pitchFamily="66" charset="0"/>
                <a:cs typeface="Times New Roman" pitchFamily="18" charset="0"/>
              </a:rPr>
              <a:t>паразиттік</a:t>
            </a:r>
            <a:r>
              <a:rPr lang="ru-RU" i="1" dirty="0">
                <a:latin typeface="Comic Sans MS" panose="030F0702030302020204" pitchFamily="66" charset="0"/>
                <a:cs typeface="Times New Roman" pitchFamily="18" charset="0"/>
              </a:rPr>
              <a:t>, </a:t>
            </a:r>
            <a:r>
              <a:rPr lang="ru-RU" i="1" dirty="0" err="1">
                <a:latin typeface="Comic Sans MS" panose="030F0702030302020204" pitchFamily="66" charset="0"/>
                <a:cs typeface="Times New Roman" pitchFamily="18" charset="0"/>
              </a:rPr>
              <a:t>физиологиялық</a:t>
            </a:r>
            <a:r>
              <a:rPr lang="ru-RU" i="1" dirty="0">
                <a:latin typeface="Comic Sans MS" panose="030F0702030302020204" pitchFamily="66" charset="0"/>
                <a:cs typeface="Times New Roman" pitchFamily="18" charset="0"/>
              </a:rPr>
              <a:t> </a:t>
            </a:r>
            <a:r>
              <a:rPr lang="ru-RU" dirty="0">
                <a:latin typeface="Comic Sans MS" panose="030F0702030302020204" pitchFamily="66" charset="0"/>
                <a:cs typeface="Times New Roman" pitchFamily="18" charset="0"/>
              </a:rPr>
              <a:t>(</a:t>
            </a:r>
            <a:r>
              <a:rPr lang="ru-RU" dirty="0" err="1">
                <a:latin typeface="Comic Sans MS" panose="030F0702030302020204" pitchFamily="66" charset="0"/>
                <a:cs typeface="Times New Roman" pitchFamily="18" charset="0"/>
              </a:rPr>
              <a:t>тамырлардың</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бірігіп</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кетуі</a:t>
            </a:r>
            <a:r>
              <a:rPr lang="ru-RU" dirty="0">
                <a:latin typeface="Comic Sans MS" panose="030F0702030302020204" pitchFamily="66" charset="0"/>
                <a:cs typeface="Times New Roman" pitchFamily="18" charset="0"/>
              </a:rPr>
              <a:t>), </a:t>
            </a:r>
            <a:r>
              <a:rPr lang="ru-RU" i="1" dirty="0" err="1">
                <a:latin typeface="Comic Sans MS" panose="030F0702030302020204" pitchFamily="66" charset="0"/>
                <a:cs typeface="Times New Roman" pitchFamily="18" charset="0"/>
              </a:rPr>
              <a:t>химиялық</a:t>
            </a:r>
            <a:r>
              <a:rPr lang="ru-RU" dirty="0">
                <a:latin typeface="Comic Sans MS" panose="030F0702030302020204" pitchFamily="66" charset="0"/>
                <a:cs typeface="Times New Roman" pitchFamily="18" charset="0"/>
              </a:rPr>
              <a:t> (аллелопатия), </a:t>
            </a:r>
            <a:r>
              <a:rPr lang="ru-RU" i="1" dirty="0" err="1">
                <a:latin typeface="Comic Sans MS" panose="030F0702030302020204" pitchFamily="66" charset="0"/>
                <a:cs typeface="Times New Roman" pitchFamily="18" charset="0"/>
              </a:rPr>
              <a:t>механикалық</a:t>
            </a:r>
            <a:r>
              <a:rPr lang="ru-RU" i="1" dirty="0">
                <a:latin typeface="Comic Sans MS" panose="030F0702030302020204" pitchFamily="66" charset="0"/>
                <a:cs typeface="Times New Roman" pitchFamily="18" charset="0"/>
              </a:rPr>
              <a:t> </a:t>
            </a:r>
            <a:r>
              <a:rPr lang="ru-RU" dirty="0">
                <a:latin typeface="Comic Sans MS" panose="030F0702030302020204" pitchFamily="66" charset="0"/>
                <a:cs typeface="Times New Roman" pitchFamily="18" charset="0"/>
              </a:rPr>
              <a:t>(</a:t>
            </a:r>
            <a:r>
              <a:rPr lang="ru-RU" dirty="0" err="1">
                <a:latin typeface="Comic Sans MS" panose="030F0702030302020204" pitchFamily="66" charset="0"/>
                <a:cs typeface="Times New Roman" pitchFamily="18" charset="0"/>
              </a:rPr>
              <a:t>қысым</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көрсету</a:t>
            </a:r>
            <a:r>
              <a:rPr lang="ru-RU" dirty="0">
                <a:latin typeface="Comic Sans MS" panose="030F0702030302020204" pitchFamily="66" charset="0"/>
                <a:cs typeface="Times New Roman" pitchFamily="18" charset="0"/>
              </a:rPr>
              <a:t>).</a:t>
            </a:r>
            <a:endParaRPr lang="ru-RU" dirty="0">
              <a:latin typeface="Comic Sans MS" panose="030F0702030302020204" pitchFamily="66" charset="0"/>
              <a:cs typeface="Times New Roman" pitchFamily="18" charset="0"/>
            </a:endParaRPr>
          </a:p>
        </p:txBody>
      </p:sp>
      <p:pic>
        <p:nvPicPr>
          <p:cNvPr id="4" name="Picture 2" descr="https://s.hi-news.ru/wp-content/uploads/2020/01/forest_matter_one-750x422.jpg"/>
          <p:cNvPicPr>
            <a:picLocks noChangeAspect="1" noChangeArrowheads="1"/>
          </p:cNvPicPr>
          <p:nvPr/>
        </p:nvPicPr>
        <p:blipFill>
          <a:blip r:embed="rId2"/>
          <a:srcRect/>
          <a:stretch>
            <a:fillRect/>
          </a:stretch>
        </p:blipFill>
        <p:spPr bwMode="auto">
          <a:xfrm>
            <a:off x="4256854" y="2126164"/>
            <a:ext cx="6087619" cy="4508919"/>
          </a:xfrm>
          <a:prstGeom prst="rect">
            <a:avLst/>
          </a:prstGeom>
          <a:noFill/>
        </p:spPr>
      </p:pic>
      <p:sp>
        <p:nvSpPr>
          <p:cNvPr id="5" name="Прямоугольник 4"/>
          <p:cNvSpPr/>
          <p:nvPr/>
        </p:nvSpPr>
        <p:spPr>
          <a:xfrm>
            <a:off x="1775521" y="2306728"/>
            <a:ext cx="2625349" cy="4093428"/>
          </a:xfrm>
          <a:prstGeom prst="rect">
            <a:avLst/>
          </a:prstGeom>
        </p:spPr>
        <p:txBody>
          <a:bodyPr wrap="square">
            <a:spAutoFit/>
          </a:bodyPr>
          <a:lstStyle/>
          <a:p>
            <a:pPr>
              <a:buNone/>
            </a:pPr>
            <a:r>
              <a:rPr lang="ru-RU" sz="2000" dirty="0" err="1">
                <a:latin typeface="Comic Sans MS" panose="030F0702030302020204" pitchFamily="66" charset="0"/>
                <a:cs typeface="Times New Roman" pitchFamily="18" charset="0"/>
              </a:rPr>
              <a:t>Ағаштың</a:t>
            </a:r>
            <a:r>
              <a:rPr lang="ru-RU" sz="2000" dirty="0">
                <a:latin typeface="Comic Sans MS" panose="030F0702030302020204" pitchFamily="66" charset="0"/>
                <a:cs typeface="Times New Roman" pitchFamily="18" charset="0"/>
              </a:rPr>
              <a:t> </a:t>
            </a:r>
            <a:r>
              <a:rPr lang="ru-RU" sz="2000" dirty="0" err="1">
                <a:latin typeface="Comic Sans MS" panose="030F0702030302020204" pitchFamily="66" charset="0"/>
                <a:cs typeface="Times New Roman" pitchFamily="18" charset="0"/>
              </a:rPr>
              <a:t>сыртқы</a:t>
            </a:r>
            <a:r>
              <a:rPr lang="ru-RU" sz="2000" dirty="0">
                <a:latin typeface="Comic Sans MS" panose="030F0702030302020204" pitchFamily="66" charset="0"/>
                <a:cs typeface="Times New Roman" pitchFamily="18" charset="0"/>
              </a:rPr>
              <a:t> </a:t>
            </a:r>
            <a:r>
              <a:rPr lang="ru-RU" sz="2000" dirty="0" err="1">
                <a:latin typeface="Comic Sans MS" panose="030F0702030302020204" pitchFamily="66" charset="0"/>
                <a:cs typeface="Times New Roman" pitchFamily="18" charset="0"/>
              </a:rPr>
              <a:t>көрінісінде</a:t>
            </a:r>
            <a:r>
              <a:rPr lang="ru-RU" sz="2000" dirty="0">
                <a:latin typeface="Comic Sans MS" panose="030F0702030302020204" pitchFamily="66" charset="0"/>
                <a:cs typeface="Times New Roman" pitchFamily="18" charset="0"/>
              </a:rPr>
              <a:t>, </a:t>
            </a:r>
            <a:r>
              <a:rPr lang="ru-RU" sz="2000" dirty="0" err="1">
                <a:latin typeface="Comic Sans MS" panose="030F0702030302020204" pitchFamily="66" charset="0"/>
                <a:cs typeface="Times New Roman" pitchFamily="18" charset="0"/>
              </a:rPr>
              <a:t>оның</a:t>
            </a:r>
            <a:r>
              <a:rPr lang="ru-RU" sz="2000" dirty="0">
                <a:latin typeface="Comic Sans MS" panose="030F0702030302020204" pitchFamily="66" charset="0"/>
                <a:cs typeface="Times New Roman" pitchFamily="18" charset="0"/>
              </a:rPr>
              <a:t> </a:t>
            </a:r>
            <a:r>
              <a:rPr lang="ru-RU" sz="2000" dirty="0" err="1">
                <a:latin typeface="Comic Sans MS" panose="030F0702030302020204" pitchFamily="66" charset="0"/>
                <a:cs typeface="Times New Roman" pitchFamily="18" charset="0"/>
              </a:rPr>
              <a:t>динамикасында</a:t>
            </a:r>
            <a:r>
              <a:rPr lang="ru-RU" sz="2000" dirty="0">
                <a:latin typeface="Comic Sans MS" panose="030F0702030302020204" pitchFamily="66" charset="0"/>
                <a:cs typeface="Times New Roman" pitchFamily="18" charset="0"/>
              </a:rPr>
              <a:t> </a:t>
            </a:r>
            <a:r>
              <a:rPr lang="ru-RU" sz="2000" dirty="0" err="1">
                <a:latin typeface="Comic Sans MS" panose="030F0702030302020204" pitchFamily="66" charset="0"/>
                <a:cs typeface="Times New Roman" pitchFamily="18" charset="0"/>
              </a:rPr>
              <a:t>бəсекелестік</a:t>
            </a:r>
            <a:r>
              <a:rPr lang="ru-RU" sz="2000" dirty="0">
                <a:latin typeface="Comic Sans MS" panose="030F0702030302020204" pitchFamily="66" charset="0"/>
                <a:cs typeface="Times New Roman" pitchFamily="18" charset="0"/>
              </a:rPr>
              <a:t> </a:t>
            </a:r>
            <a:r>
              <a:rPr lang="ru-RU" sz="2000" dirty="0" err="1">
                <a:latin typeface="Comic Sans MS" panose="030F0702030302020204" pitchFamily="66" charset="0"/>
                <a:cs typeface="Times New Roman" pitchFamily="18" charset="0"/>
              </a:rPr>
              <a:t>əсері</a:t>
            </a:r>
            <a:r>
              <a:rPr lang="ru-RU" sz="2000" dirty="0">
                <a:latin typeface="Comic Sans MS" panose="030F0702030302020204" pitchFamily="66" charset="0"/>
                <a:cs typeface="Times New Roman" pitchFamily="18" charset="0"/>
              </a:rPr>
              <a:t> </a:t>
            </a:r>
            <a:r>
              <a:rPr lang="ru-RU" sz="2000" dirty="0" err="1">
                <a:latin typeface="Comic Sans MS" panose="030F0702030302020204" pitchFamily="66" charset="0"/>
                <a:cs typeface="Times New Roman" pitchFamily="18" charset="0"/>
              </a:rPr>
              <a:t>айқынырақ</a:t>
            </a:r>
            <a:r>
              <a:rPr lang="ru-RU" sz="2000" dirty="0">
                <a:latin typeface="Comic Sans MS" panose="030F0702030302020204" pitchFamily="66" charset="0"/>
                <a:cs typeface="Times New Roman" pitchFamily="18" charset="0"/>
              </a:rPr>
              <a:t> </a:t>
            </a:r>
            <a:r>
              <a:rPr lang="ru-RU" sz="2000" dirty="0" err="1">
                <a:latin typeface="Comic Sans MS" panose="030F0702030302020204" pitchFamily="66" charset="0"/>
                <a:cs typeface="Times New Roman" pitchFamily="18" charset="0"/>
              </a:rPr>
              <a:t>білінеді</a:t>
            </a:r>
            <a:r>
              <a:rPr lang="ru-RU" sz="2000" dirty="0">
                <a:latin typeface="Comic Sans MS" panose="030F0702030302020204" pitchFamily="66" charset="0"/>
                <a:cs typeface="Times New Roman" pitchFamily="18" charset="0"/>
              </a:rPr>
              <a:t>. </a:t>
            </a:r>
            <a:r>
              <a:rPr lang="kk-KZ" sz="2000" dirty="0">
                <a:latin typeface="Comic Sans MS" panose="030F0702030302020204" pitchFamily="66" charset="0"/>
                <a:cs typeface="Times New Roman" pitchFamily="18" charset="0"/>
              </a:rPr>
              <a:t>Бəсекелестік ағаштардың морфологиялық дифференциялануының негізгі себептері деуге болады.</a:t>
            </a:r>
            <a:endParaRPr lang="ru-RU" sz="2000" dirty="0">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3607307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1504" y="0"/>
            <a:ext cx="8856984" cy="764704"/>
          </a:xfrm>
          <a:solidFill>
            <a:schemeClr val="bg2"/>
          </a:solidFill>
        </p:spPr>
        <p:txBody>
          <a:bodyPr>
            <a:noAutofit/>
          </a:bodyPr>
          <a:lstStyle/>
          <a:p>
            <a:pPr algn="ctr"/>
            <a:r>
              <a:rPr lang="ru-RU" sz="2200" b="1" i="1" dirty="0" err="1">
                <a:solidFill>
                  <a:schemeClr val="tx1"/>
                </a:solidFill>
                <a:latin typeface="Comic Sans MS" panose="030F0702030302020204" pitchFamily="66" charset="0"/>
                <a:cs typeface="Times New Roman" pitchFamily="18" charset="0"/>
              </a:rPr>
              <a:t>Неміс</a:t>
            </a:r>
            <a:r>
              <a:rPr lang="ru-RU" sz="2200" b="1" i="1" dirty="0">
                <a:solidFill>
                  <a:schemeClr val="tx1"/>
                </a:solidFill>
                <a:latin typeface="Comic Sans MS" panose="030F0702030302020204" pitchFamily="66" charset="0"/>
                <a:cs typeface="Times New Roman" pitchFamily="18" charset="0"/>
              </a:rPr>
              <a:t> </a:t>
            </a:r>
            <a:r>
              <a:rPr lang="ru-RU" sz="2200" b="1" i="1" dirty="0" err="1">
                <a:solidFill>
                  <a:schemeClr val="tx1"/>
                </a:solidFill>
                <a:latin typeface="Comic Sans MS" panose="030F0702030302020204" pitchFamily="66" charset="0"/>
                <a:cs typeface="Times New Roman" pitchFamily="18" charset="0"/>
              </a:rPr>
              <a:t>ормантанушысы</a:t>
            </a:r>
            <a:r>
              <a:rPr lang="ru-RU" sz="2200" b="1" i="1" dirty="0">
                <a:solidFill>
                  <a:schemeClr val="tx1"/>
                </a:solidFill>
                <a:latin typeface="Comic Sans MS" panose="030F0702030302020204" pitchFamily="66" charset="0"/>
                <a:cs typeface="Times New Roman" pitchFamily="18" charset="0"/>
              </a:rPr>
              <a:t> </a:t>
            </a:r>
            <a:r>
              <a:rPr lang="ru-RU" sz="2200" b="1" i="1" dirty="0" err="1">
                <a:solidFill>
                  <a:schemeClr val="tx1"/>
                </a:solidFill>
                <a:latin typeface="Comic Sans MS" panose="030F0702030302020204" pitchFamily="66" charset="0"/>
                <a:cs typeface="Times New Roman" pitchFamily="18" charset="0"/>
              </a:rPr>
              <a:t>Г.Крафт</a:t>
            </a:r>
            <a:r>
              <a:rPr lang="ru-RU" sz="2200" b="1" i="1" dirty="0">
                <a:solidFill>
                  <a:schemeClr val="tx1"/>
                </a:solidFill>
                <a:latin typeface="Comic Sans MS" panose="030F0702030302020204" pitchFamily="66" charset="0"/>
                <a:cs typeface="Times New Roman" pitchFamily="18" charset="0"/>
              </a:rPr>
              <a:t> </a:t>
            </a:r>
            <a:r>
              <a:rPr lang="ru-RU" sz="2200" b="1" i="1" dirty="0" err="1">
                <a:solidFill>
                  <a:schemeClr val="tx1"/>
                </a:solidFill>
                <a:latin typeface="Comic Sans MS" panose="030F0702030302020204" pitchFamily="66" charset="0"/>
                <a:cs typeface="Times New Roman" pitchFamily="18" charset="0"/>
              </a:rPr>
              <a:t>ағаштарды</a:t>
            </a:r>
            <a:r>
              <a:rPr lang="ru-RU" sz="2200" b="1" i="1" dirty="0">
                <a:solidFill>
                  <a:schemeClr val="tx1"/>
                </a:solidFill>
                <a:latin typeface="Comic Sans MS" panose="030F0702030302020204" pitchFamily="66" charset="0"/>
                <a:cs typeface="Times New Roman" pitchFamily="18" charset="0"/>
              </a:rPr>
              <a:t> </a:t>
            </a:r>
            <a:r>
              <a:rPr lang="ru-RU" sz="2200" b="1" i="1" dirty="0" err="1">
                <a:solidFill>
                  <a:schemeClr val="tx1"/>
                </a:solidFill>
                <a:latin typeface="Comic Sans MS" panose="030F0702030302020204" pitchFamily="66" charset="0"/>
                <a:cs typeface="Times New Roman" pitchFamily="18" charset="0"/>
              </a:rPr>
              <a:t>басымдық</a:t>
            </a:r>
            <a:r>
              <a:rPr lang="ru-RU" sz="2200" b="1" i="1" dirty="0">
                <a:solidFill>
                  <a:schemeClr val="tx1"/>
                </a:solidFill>
                <a:latin typeface="Comic Sans MS" panose="030F0702030302020204" pitchFamily="66" charset="0"/>
                <a:cs typeface="Times New Roman" pitchFamily="18" charset="0"/>
              </a:rPr>
              <a:t> </a:t>
            </a:r>
            <a:r>
              <a:rPr lang="ru-RU" sz="2200" b="1" i="1" dirty="0" err="1">
                <a:solidFill>
                  <a:schemeClr val="tx1"/>
                </a:solidFill>
                <a:latin typeface="Comic Sans MS" panose="030F0702030302020204" pitchFamily="66" charset="0"/>
                <a:cs typeface="Times New Roman" pitchFamily="18" charset="0"/>
              </a:rPr>
              <a:t>және</a:t>
            </a:r>
            <a:r>
              <a:rPr lang="ru-RU" sz="2200" b="1" i="1" dirty="0">
                <a:solidFill>
                  <a:schemeClr val="tx1"/>
                </a:solidFill>
                <a:latin typeface="Comic Sans MS" panose="030F0702030302020204" pitchFamily="66" charset="0"/>
                <a:cs typeface="Times New Roman" pitchFamily="18" charset="0"/>
              </a:rPr>
              <a:t> </a:t>
            </a:r>
            <a:r>
              <a:rPr lang="ru-RU" sz="2200" b="1" i="1" dirty="0" err="1">
                <a:solidFill>
                  <a:schemeClr val="tx1"/>
                </a:solidFill>
                <a:latin typeface="Comic Sans MS" panose="030F0702030302020204" pitchFamily="66" charset="0"/>
                <a:cs typeface="Times New Roman" pitchFamily="18" charset="0"/>
              </a:rPr>
              <a:t>қысымдық</a:t>
            </a:r>
            <a:r>
              <a:rPr lang="ru-RU" sz="2200" b="1" i="1" dirty="0">
                <a:solidFill>
                  <a:schemeClr val="tx1"/>
                </a:solidFill>
                <a:latin typeface="Comic Sans MS" panose="030F0702030302020204" pitchFamily="66" charset="0"/>
                <a:cs typeface="Times New Roman" pitchFamily="18" charset="0"/>
              </a:rPr>
              <a:t> </a:t>
            </a:r>
            <a:r>
              <a:rPr lang="ru-RU" sz="2200" b="1" i="1" dirty="0" err="1">
                <a:solidFill>
                  <a:schemeClr val="tx1"/>
                </a:solidFill>
                <a:latin typeface="Comic Sans MS" panose="030F0702030302020204" pitchFamily="66" charset="0"/>
                <a:cs typeface="Times New Roman" pitchFamily="18" charset="0"/>
              </a:rPr>
              <a:t>дәрежесіне</a:t>
            </a:r>
            <a:r>
              <a:rPr lang="ru-RU" sz="2200" b="1" i="1" dirty="0">
                <a:solidFill>
                  <a:schemeClr val="tx1"/>
                </a:solidFill>
                <a:latin typeface="Comic Sans MS" panose="030F0702030302020204" pitchFamily="66" charset="0"/>
                <a:cs typeface="Times New Roman" pitchFamily="18" charset="0"/>
              </a:rPr>
              <a:t> </a:t>
            </a:r>
            <a:r>
              <a:rPr lang="ru-RU" sz="2200" b="1" i="1" dirty="0" err="1">
                <a:solidFill>
                  <a:schemeClr val="tx1"/>
                </a:solidFill>
                <a:latin typeface="Comic Sans MS" panose="030F0702030302020204" pitchFamily="66" charset="0"/>
                <a:cs typeface="Times New Roman" pitchFamily="18" charset="0"/>
              </a:rPr>
              <a:t>қарай</a:t>
            </a:r>
            <a:r>
              <a:rPr lang="ru-RU" sz="2200" b="1" i="1" dirty="0">
                <a:solidFill>
                  <a:schemeClr val="tx1"/>
                </a:solidFill>
                <a:latin typeface="Comic Sans MS" panose="030F0702030302020204" pitchFamily="66" charset="0"/>
                <a:cs typeface="Times New Roman" pitchFamily="18" charset="0"/>
              </a:rPr>
              <a:t> 5 </a:t>
            </a:r>
            <a:r>
              <a:rPr lang="ru-RU" sz="2200" b="1" i="1" dirty="0" err="1">
                <a:solidFill>
                  <a:schemeClr val="tx1"/>
                </a:solidFill>
                <a:latin typeface="Comic Sans MS" panose="030F0702030302020204" pitchFamily="66" charset="0"/>
                <a:cs typeface="Times New Roman" pitchFamily="18" charset="0"/>
              </a:rPr>
              <a:t>класқа</a:t>
            </a:r>
            <a:r>
              <a:rPr lang="ru-RU" sz="2200" b="1" i="1" dirty="0">
                <a:solidFill>
                  <a:schemeClr val="tx1"/>
                </a:solidFill>
                <a:latin typeface="Comic Sans MS" panose="030F0702030302020204" pitchFamily="66" charset="0"/>
                <a:cs typeface="Times New Roman" pitchFamily="18" charset="0"/>
              </a:rPr>
              <a:t> </a:t>
            </a:r>
            <a:r>
              <a:rPr lang="ru-RU" sz="2200" b="1" i="1" dirty="0" err="1">
                <a:solidFill>
                  <a:schemeClr val="tx1"/>
                </a:solidFill>
                <a:latin typeface="Comic Sans MS" panose="030F0702030302020204" pitchFamily="66" charset="0"/>
                <a:cs typeface="Times New Roman" pitchFamily="18" charset="0"/>
              </a:rPr>
              <a:t>бөлген</a:t>
            </a:r>
            <a:r>
              <a:rPr lang="ru-RU" sz="2200" dirty="0">
                <a:solidFill>
                  <a:schemeClr val="tx1"/>
                </a:solidFill>
                <a:latin typeface="Comic Sans MS" panose="030F0702030302020204" pitchFamily="66" charset="0"/>
                <a:cs typeface="Times New Roman" pitchFamily="18" charset="0"/>
              </a:rPr>
              <a:t>:</a:t>
            </a:r>
            <a:endParaRPr lang="ru-RU" sz="2200" dirty="0">
              <a:solidFill>
                <a:schemeClr val="tx1"/>
              </a:solidFill>
              <a:latin typeface="Comic Sans MS" panose="030F0702030302020204" pitchFamily="66" charset="0"/>
              <a:cs typeface="Times New Roman" pitchFamily="18" charset="0"/>
            </a:endParaRPr>
          </a:p>
        </p:txBody>
      </p:sp>
      <p:sp>
        <p:nvSpPr>
          <p:cNvPr id="4" name="Содержимое 3"/>
          <p:cNvSpPr>
            <a:spLocks noGrp="1"/>
          </p:cNvSpPr>
          <p:nvPr>
            <p:ph sz="quarter" idx="2"/>
          </p:nvPr>
        </p:nvSpPr>
        <p:spPr>
          <a:xfrm>
            <a:off x="5794248" y="764704"/>
            <a:ext cx="4516594" cy="6093296"/>
          </a:xfrm>
        </p:spPr>
        <p:txBody>
          <a:bodyPr>
            <a:normAutofit fontScale="70000" lnSpcReduction="20000"/>
          </a:bodyPr>
          <a:lstStyle/>
          <a:p>
            <a:pPr marL="342900" indent="-342900">
              <a:lnSpc>
                <a:spcPct val="120000"/>
              </a:lnSpc>
              <a:spcBef>
                <a:spcPts val="0"/>
              </a:spcBef>
              <a:buNone/>
            </a:pPr>
            <a:r>
              <a:rPr lang="en-US" b="1" dirty="0" smtClean="0">
                <a:solidFill>
                  <a:srgbClr val="FF0000"/>
                </a:solidFill>
                <a:latin typeface="Comic Sans MS" panose="030F0702030302020204" pitchFamily="66" charset="0"/>
                <a:cs typeface="Times New Roman" pitchFamily="18" charset="0"/>
              </a:rPr>
              <a:t>I </a:t>
            </a:r>
            <a:r>
              <a:rPr lang="ru-RU" b="1" dirty="0" smtClean="0">
                <a:solidFill>
                  <a:srgbClr val="FF0000"/>
                </a:solidFill>
                <a:latin typeface="Comic Sans MS" panose="030F0702030302020204" pitchFamily="66" charset="0"/>
                <a:cs typeface="Times New Roman" pitchFamily="18" charset="0"/>
              </a:rPr>
              <a:t>класс </a:t>
            </a:r>
            <a:r>
              <a:rPr lang="ru-RU" dirty="0" smtClean="0">
                <a:solidFill>
                  <a:srgbClr val="FF0000"/>
                </a:solidFill>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Өте басым</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ағаштар</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жоғарғы ұшы өте ерекше</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жақсы дамыған </a:t>
            </a:r>
            <a:r>
              <a:rPr lang="ru-RU" dirty="0" smtClean="0">
                <a:latin typeface="Comic Sans MS" panose="030F0702030302020204" pitchFamily="66" charset="0"/>
                <a:cs typeface="Times New Roman" pitchFamily="18" charset="0"/>
              </a:rPr>
              <a:t>(таза </a:t>
            </a:r>
            <a:r>
              <a:rPr lang="ru-RU" dirty="0" err="1" smtClean="0">
                <a:latin typeface="Comic Sans MS" panose="030F0702030302020204" pitchFamily="66" charset="0"/>
                <a:cs typeface="Times New Roman" pitchFamily="18" charset="0"/>
              </a:rPr>
              <a:t>қарағай көшеттерінде олардың мөлшері </a:t>
            </a:r>
            <a:r>
              <a:rPr lang="ru-RU" dirty="0" smtClean="0">
                <a:latin typeface="Comic Sans MS" panose="030F0702030302020204" pitchFamily="66" charset="0"/>
                <a:cs typeface="Times New Roman" pitchFamily="18" charset="0"/>
              </a:rPr>
              <a:t>12%)</a:t>
            </a:r>
          </a:p>
          <a:p>
            <a:pPr marL="342900" indent="-342900">
              <a:lnSpc>
                <a:spcPct val="120000"/>
              </a:lnSpc>
              <a:spcBef>
                <a:spcPts val="0"/>
              </a:spcBef>
              <a:buNone/>
            </a:pPr>
            <a:r>
              <a:rPr lang="en-US" b="1" dirty="0" smtClean="0">
                <a:solidFill>
                  <a:srgbClr val="FF0000"/>
                </a:solidFill>
                <a:latin typeface="Comic Sans MS" panose="030F0702030302020204" pitchFamily="66" charset="0"/>
                <a:cs typeface="Times New Roman" pitchFamily="18" charset="0"/>
              </a:rPr>
              <a:t>II </a:t>
            </a:r>
            <a:r>
              <a:rPr lang="ru-RU" b="1" dirty="0" smtClean="0">
                <a:solidFill>
                  <a:srgbClr val="FF0000"/>
                </a:solidFill>
                <a:latin typeface="Comic Sans MS" panose="030F0702030302020204" pitchFamily="66" charset="0"/>
                <a:cs typeface="Times New Roman" pitchFamily="18" charset="0"/>
              </a:rPr>
              <a:t>класс </a:t>
            </a:r>
            <a:r>
              <a:rPr lang="ru-RU" dirty="0" smtClean="0">
                <a:solidFill>
                  <a:srgbClr val="FF0000"/>
                </a:solidFill>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Басым</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ағаштар</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әдетте жақсы дамыған жоғарғы ұштарымен орман</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шымылдығын түзеді </a:t>
            </a:r>
            <a:r>
              <a:rPr lang="ru-RU" dirty="0" smtClean="0">
                <a:latin typeface="Comic Sans MS" panose="030F0702030302020204" pitchFamily="66" charset="0"/>
                <a:cs typeface="Times New Roman" pitchFamily="18" charset="0"/>
              </a:rPr>
              <a:t>(таза </a:t>
            </a:r>
            <a:r>
              <a:rPr lang="ru-RU" dirty="0" err="1" smtClean="0">
                <a:latin typeface="Comic Sans MS" panose="030F0702030302020204" pitchFamily="66" charset="0"/>
                <a:cs typeface="Times New Roman" pitchFamily="18" charset="0"/>
              </a:rPr>
              <a:t>қарағай көшеттері </a:t>
            </a:r>
            <a:r>
              <a:rPr lang="ru-RU" dirty="0" smtClean="0">
                <a:latin typeface="Comic Sans MS" panose="030F0702030302020204" pitchFamily="66" charset="0"/>
                <a:cs typeface="Times New Roman" pitchFamily="18" charset="0"/>
              </a:rPr>
              <a:t>25-40%)</a:t>
            </a:r>
          </a:p>
          <a:p>
            <a:pPr marL="342900" indent="-342900">
              <a:lnSpc>
                <a:spcPct val="120000"/>
              </a:lnSpc>
              <a:spcBef>
                <a:spcPts val="0"/>
              </a:spcBef>
              <a:buNone/>
            </a:pPr>
            <a:r>
              <a:rPr lang="en-US" b="1" dirty="0" smtClean="0">
                <a:solidFill>
                  <a:srgbClr val="FF0000"/>
                </a:solidFill>
                <a:latin typeface="Comic Sans MS" panose="030F0702030302020204" pitchFamily="66" charset="0"/>
                <a:cs typeface="Times New Roman" pitchFamily="18" charset="0"/>
              </a:rPr>
              <a:t>III </a:t>
            </a:r>
            <a:r>
              <a:rPr lang="ru-RU" b="1" dirty="0" smtClean="0">
                <a:solidFill>
                  <a:srgbClr val="FF0000"/>
                </a:solidFill>
                <a:latin typeface="Comic Sans MS" panose="030F0702030302020204" pitchFamily="66" charset="0"/>
                <a:cs typeface="Times New Roman" pitchFamily="18" charset="0"/>
              </a:rPr>
              <a:t>класс </a:t>
            </a:r>
            <a:r>
              <a:rPr lang="ru-RU" dirty="0" smtClean="0">
                <a:solidFill>
                  <a:srgbClr val="FF0000"/>
                </a:solidFill>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Бірлескен</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ағаштар</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ұшар бастары</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сирек</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және кескіндері</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дұрыс емес</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қарағай көшеттерінде </a:t>
            </a:r>
            <a:r>
              <a:rPr lang="ru-RU" dirty="0" smtClean="0">
                <a:latin typeface="Comic Sans MS" panose="030F0702030302020204" pitchFamily="66" charset="0"/>
                <a:cs typeface="Times New Roman" pitchFamily="18" charset="0"/>
              </a:rPr>
              <a:t>25-35%)</a:t>
            </a:r>
          </a:p>
          <a:p>
            <a:pPr marL="342900" indent="-342900">
              <a:lnSpc>
                <a:spcPct val="120000"/>
              </a:lnSpc>
              <a:spcBef>
                <a:spcPts val="0"/>
              </a:spcBef>
              <a:buNone/>
            </a:pPr>
            <a:r>
              <a:rPr lang="en-US" b="1" dirty="0" smtClean="0">
                <a:solidFill>
                  <a:srgbClr val="FF0000"/>
                </a:solidFill>
                <a:latin typeface="Comic Sans MS" panose="030F0702030302020204" pitchFamily="66" charset="0"/>
                <a:cs typeface="Times New Roman" pitchFamily="18" charset="0"/>
              </a:rPr>
              <a:t>IV </a:t>
            </a:r>
            <a:r>
              <a:rPr lang="ru-RU" b="1" dirty="0" smtClean="0">
                <a:solidFill>
                  <a:srgbClr val="FF0000"/>
                </a:solidFill>
                <a:latin typeface="Comic Sans MS" panose="030F0702030302020204" pitchFamily="66" charset="0"/>
                <a:cs typeface="Times New Roman" pitchFamily="18" charset="0"/>
              </a:rPr>
              <a:t>класс </a:t>
            </a:r>
            <a:r>
              <a:rPr lang="ru-RU" dirty="0" smtClean="0">
                <a:solidFill>
                  <a:srgbClr val="FF0000"/>
                </a:solidFill>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Бағынышты</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қысым көрген ағаштар</a:t>
            </a:r>
            <a:r>
              <a:rPr lang="ru-RU" dirty="0" smtClean="0">
                <a:latin typeface="Comic Sans MS" panose="030F0702030302020204" pitchFamily="66" charset="0"/>
                <a:cs typeface="Times New Roman" pitchFamily="18" charset="0"/>
              </a:rPr>
              <a:t>, тек </a:t>
            </a:r>
            <a:r>
              <a:rPr lang="ru-RU" dirty="0" err="1" smtClean="0">
                <a:latin typeface="Comic Sans MS" panose="030F0702030302020204" pitchFamily="66" charset="0"/>
                <a:cs typeface="Times New Roman" pitchFamily="18" charset="0"/>
              </a:rPr>
              <a:t>ұшар бастары</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бөліктерімен ғана көшеттердің жалпы</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шымылдығына кіреді</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Бұл</a:t>
            </a:r>
            <a:r>
              <a:rPr lang="ru-RU" dirty="0" smtClean="0">
                <a:latin typeface="Comic Sans MS" panose="030F0702030302020204" pitchFamily="66" charset="0"/>
                <a:cs typeface="Times New Roman" pitchFamily="18" charset="0"/>
              </a:rPr>
              <a:t> 2 класс </a:t>
            </a:r>
            <a:r>
              <a:rPr lang="ru-RU" dirty="0" err="1" smtClean="0">
                <a:latin typeface="Comic Sans MS" panose="030F0702030302020204" pitchFamily="66" charset="0"/>
                <a:cs typeface="Times New Roman" pitchFamily="18" charset="0"/>
              </a:rPr>
              <a:t>тармағына</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бөлінеді</a:t>
            </a:r>
            <a:r>
              <a:rPr lang="ru-RU" dirty="0" smtClean="0">
                <a:latin typeface="Comic Sans MS" panose="030F0702030302020204" pitchFamily="66" charset="0"/>
                <a:cs typeface="Times New Roman" pitchFamily="18" charset="0"/>
              </a:rPr>
              <a:t>:</a:t>
            </a:r>
          </a:p>
          <a:p>
            <a:pPr marL="342900" indent="-342900">
              <a:lnSpc>
                <a:spcPct val="120000"/>
              </a:lnSpc>
              <a:spcBef>
                <a:spcPts val="0"/>
              </a:spcBef>
              <a:buNone/>
            </a:pPr>
            <a:r>
              <a:rPr lang="ru-RU" dirty="0" smtClean="0">
                <a:latin typeface="Comic Sans MS" panose="030F0702030302020204" pitchFamily="66" charset="0"/>
                <a:cs typeface="Times New Roman" pitchFamily="18" charset="0"/>
              </a:rPr>
              <a:t>а) </a:t>
            </a:r>
            <a:r>
              <a:rPr lang="ru-RU" dirty="0" err="1" smtClean="0">
                <a:latin typeface="Comic Sans MS" panose="030F0702030302020204" pitchFamily="66" charset="0"/>
                <a:cs typeface="Times New Roman" pitchFamily="18" charset="0"/>
              </a:rPr>
              <a:t>Ұштары көлеңкеленбеген ағаштар</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ұшар бастарының көп мөлшері сығылған </a:t>
            </a:r>
            <a:r>
              <a:rPr lang="ru-RU" dirty="0" smtClean="0">
                <a:latin typeface="Comic Sans MS" panose="030F0702030302020204" pitchFamily="66" charset="0"/>
                <a:cs typeface="Times New Roman" pitchFamily="18" charset="0"/>
              </a:rPr>
              <a:t>(10-15%),</a:t>
            </a:r>
          </a:p>
          <a:p>
            <a:pPr marL="342900" indent="-342900">
              <a:lnSpc>
                <a:spcPct val="120000"/>
              </a:lnSpc>
              <a:spcBef>
                <a:spcPts val="0"/>
              </a:spcBef>
              <a:buNone/>
            </a:pPr>
            <a:r>
              <a:rPr lang="ru-RU" dirty="0" smtClean="0">
                <a:latin typeface="Comic Sans MS" panose="030F0702030302020204" pitchFamily="66" charset="0"/>
                <a:cs typeface="Times New Roman" pitchFamily="18" charset="0"/>
              </a:rPr>
              <a:t>б) </a:t>
            </a:r>
            <a:r>
              <a:rPr lang="ru-RU" dirty="0" err="1" smtClean="0">
                <a:latin typeface="Comic Sans MS" panose="030F0702030302020204" pitchFamily="66" charset="0"/>
                <a:cs typeface="Times New Roman" pitchFamily="18" charset="0"/>
              </a:rPr>
              <a:t>Ұштары</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көлеңкеленген</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ұшар</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бастарының</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жоғарғы</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бөліктері</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жасыл</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төменгі</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жақтары</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қураған</a:t>
            </a:r>
            <a:r>
              <a:rPr lang="ru-RU" dirty="0" smtClean="0">
                <a:latin typeface="Comic Sans MS" panose="030F0702030302020204" pitchFamily="66" charset="0"/>
                <a:cs typeface="Times New Roman" pitchFamily="18" charset="0"/>
              </a:rPr>
              <a:t> (2-10%).</a:t>
            </a:r>
          </a:p>
          <a:p>
            <a:pPr marL="342900" indent="-342900">
              <a:lnSpc>
                <a:spcPct val="120000"/>
              </a:lnSpc>
              <a:spcBef>
                <a:spcPts val="0"/>
              </a:spcBef>
              <a:buNone/>
            </a:pPr>
            <a:r>
              <a:rPr lang="en-US" b="1" dirty="0" smtClean="0">
                <a:solidFill>
                  <a:srgbClr val="FF0000"/>
                </a:solidFill>
                <a:latin typeface="Comic Sans MS" panose="030F0702030302020204" pitchFamily="66" charset="0"/>
                <a:cs typeface="Times New Roman" pitchFamily="18" charset="0"/>
              </a:rPr>
              <a:t>V </a:t>
            </a:r>
            <a:r>
              <a:rPr lang="ru-RU" b="1" dirty="0" smtClean="0">
                <a:solidFill>
                  <a:srgbClr val="FF0000"/>
                </a:solidFill>
                <a:latin typeface="Comic Sans MS" panose="030F0702030302020204" pitchFamily="66" charset="0"/>
                <a:cs typeface="Times New Roman" pitchFamily="18" charset="0"/>
              </a:rPr>
              <a:t>класс </a:t>
            </a:r>
            <a:r>
              <a:rPr lang="ru-RU" dirty="0" smtClean="0">
                <a:solidFill>
                  <a:srgbClr val="FF0000"/>
                </a:solidFill>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Құрып</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біткен</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және</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қураған</a:t>
            </a:r>
            <a:r>
              <a:rPr lang="ru-RU" dirty="0" smtClean="0">
                <a:latin typeface="Comic Sans MS" panose="030F0702030302020204" pitchFamily="66" charset="0"/>
                <a:cs typeface="Times New Roman" pitchFamily="18" charset="0"/>
              </a:rPr>
              <a:t>:</a:t>
            </a:r>
          </a:p>
          <a:p>
            <a:pPr marL="342900" indent="-342900">
              <a:lnSpc>
                <a:spcPct val="120000"/>
              </a:lnSpc>
              <a:spcBef>
                <a:spcPts val="0"/>
              </a:spcBef>
              <a:buNone/>
            </a:pPr>
            <a:r>
              <a:rPr lang="ru-RU" dirty="0" smtClean="0">
                <a:latin typeface="Comic Sans MS" panose="030F0702030302020204" pitchFamily="66" charset="0"/>
                <a:cs typeface="Times New Roman" pitchFamily="18" charset="0"/>
              </a:rPr>
              <a:t>а) </a:t>
            </a:r>
            <a:r>
              <a:rPr lang="ru-RU" dirty="0" err="1" smtClean="0">
                <a:latin typeface="Comic Sans MS" panose="030F0702030302020204" pitchFamily="66" charset="0"/>
                <a:cs typeface="Times New Roman" pitchFamily="18" charset="0"/>
              </a:rPr>
              <a:t>ұшар бастары</a:t>
            </a:r>
            <a:r>
              <a:rPr lang="ru-RU" dirty="0" smtClean="0">
                <a:latin typeface="Comic Sans MS" panose="030F0702030302020204" pitchFamily="66" charset="0"/>
                <a:cs typeface="Times New Roman" pitchFamily="18" charset="0"/>
              </a:rPr>
              <a:t> бар </a:t>
            </a:r>
            <a:r>
              <a:rPr lang="ru-RU" dirty="0" err="1" smtClean="0">
                <a:latin typeface="Comic Sans MS" panose="030F0702030302020204" pitchFamily="66" charset="0"/>
                <a:cs typeface="Times New Roman" pitchFamily="18" charset="0"/>
              </a:rPr>
              <a:t>ағаштар</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ұштары жасыл</a:t>
            </a:r>
            <a:r>
              <a:rPr lang="ru-RU" dirty="0" smtClean="0">
                <a:latin typeface="Comic Sans MS" panose="030F0702030302020204" pitchFamily="66" charset="0"/>
                <a:cs typeface="Times New Roman" pitchFamily="18" charset="0"/>
              </a:rPr>
              <a:t> (7-10%),</a:t>
            </a:r>
          </a:p>
          <a:p>
            <a:pPr marL="342900" indent="-342900">
              <a:lnSpc>
                <a:spcPct val="120000"/>
              </a:lnSpc>
              <a:spcBef>
                <a:spcPts val="0"/>
              </a:spcBef>
              <a:buNone/>
            </a:pPr>
            <a:r>
              <a:rPr lang="ru-RU" dirty="0" smtClean="0">
                <a:latin typeface="Comic Sans MS" panose="030F0702030302020204" pitchFamily="66" charset="0"/>
                <a:cs typeface="Times New Roman" pitchFamily="18" charset="0"/>
              </a:rPr>
              <a:t>б) </a:t>
            </a:r>
            <a:r>
              <a:rPr lang="ru-RU" dirty="0" err="1" smtClean="0">
                <a:latin typeface="Comic Sans MS" panose="030F0702030302020204" pitchFamily="66" charset="0"/>
                <a:cs typeface="Times New Roman" pitchFamily="18" charset="0"/>
              </a:rPr>
              <a:t>құрып</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біткен</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және</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қураған</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ұшар</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бастары</a:t>
            </a:r>
            <a:r>
              <a:rPr lang="ru-RU" dirty="0" smtClean="0">
                <a:latin typeface="Comic Sans MS" panose="030F0702030302020204" pitchFamily="66" charset="0"/>
                <a:cs typeface="Times New Roman" pitchFamily="18" charset="0"/>
              </a:rPr>
              <a:t> бар </a:t>
            </a:r>
            <a:r>
              <a:rPr lang="ru-RU" dirty="0" err="1" smtClean="0">
                <a:latin typeface="Comic Sans MS" panose="030F0702030302020204" pitchFamily="66" charset="0"/>
                <a:cs typeface="Times New Roman" pitchFamily="18" charset="0"/>
              </a:rPr>
              <a:t>ағаштар</a:t>
            </a:r>
            <a:r>
              <a:rPr lang="ru-RU" dirty="0" smtClean="0">
                <a:latin typeface="Comic Sans MS" panose="030F0702030302020204" pitchFamily="66" charset="0"/>
                <a:cs typeface="Times New Roman" pitchFamily="18" charset="0"/>
              </a:rPr>
              <a:t> (7-8%).</a:t>
            </a:r>
          </a:p>
          <a:p>
            <a:pPr>
              <a:buNone/>
            </a:pPr>
            <a:endParaRPr lang="ru-RU" dirty="0"/>
          </a:p>
        </p:txBody>
      </p:sp>
      <p:pic>
        <p:nvPicPr>
          <p:cNvPr id="5" name="Содержимое 4" descr="В ЛЕСУ. КОНКУРЕНЦИЯ МЕЖДУ ДЕРЕВЬЯМИ"/>
          <p:cNvPicPr>
            <a:picLocks noGrp="1"/>
          </p:cNvPicPr>
          <p:nvPr>
            <p:ph sz="quarter" idx="1"/>
          </p:nvPr>
        </p:nvPicPr>
        <p:blipFill>
          <a:blip r:embed="rId2">
            <a:extLst>
              <a:ext uri="{28A0092B-C50C-407E-A947-70E740481C1C}">
                <a14:useLocalDpi xmlns:a14="http://schemas.microsoft.com/office/drawing/2010/main" val="0"/>
              </a:ext>
            </a:extLst>
          </a:blip>
          <a:srcRect b="29256"/>
          <a:stretch>
            <a:fillRect/>
          </a:stretch>
        </p:blipFill>
        <p:spPr bwMode="auto">
          <a:xfrm>
            <a:off x="1809720" y="1214422"/>
            <a:ext cx="3857652" cy="5072098"/>
          </a:xfrm>
          <a:prstGeom prst="rect">
            <a:avLst/>
          </a:prstGeom>
          <a:noFill/>
          <a:ln>
            <a:noFill/>
          </a:ln>
        </p:spPr>
      </p:pic>
    </p:spTree>
    <p:extLst>
      <p:ext uri="{BB962C8B-B14F-4D97-AF65-F5344CB8AC3E}">
        <p14:creationId xmlns:p14="http://schemas.microsoft.com/office/powerpoint/2010/main" val="3474471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1504" y="0"/>
            <a:ext cx="8679338" cy="740030"/>
          </a:xfrm>
          <a:solidFill>
            <a:schemeClr val="bg2"/>
          </a:solidFill>
        </p:spPr>
        <p:txBody>
          <a:bodyPr>
            <a:noAutofit/>
          </a:bodyPr>
          <a:lstStyle/>
          <a:p>
            <a:pPr algn="ctr"/>
            <a:r>
              <a:rPr lang="ru-RU" sz="2200" b="1" dirty="0">
                <a:solidFill>
                  <a:schemeClr val="tx1"/>
                </a:solidFill>
                <a:latin typeface="Comic Sans MS" panose="030F0702030302020204" pitchFamily="66" charset="0"/>
                <a:cs typeface="Times New Roman" pitchFamily="18" charset="0"/>
              </a:rPr>
              <a:t>Совет </a:t>
            </a:r>
            <a:r>
              <a:rPr lang="ru-RU" sz="2200" b="1" dirty="0" err="1">
                <a:solidFill>
                  <a:schemeClr val="tx1"/>
                </a:solidFill>
                <a:latin typeface="Comic Sans MS" panose="030F0702030302020204" pitchFamily="66" charset="0"/>
                <a:cs typeface="Times New Roman" pitchFamily="18" charset="0"/>
              </a:rPr>
              <a:t>ормантанушылары</a:t>
            </a:r>
            <a:r>
              <a:rPr lang="ru-RU" sz="2200" b="1" dirty="0">
                <a:solidFill>
                  <a:schemeClr val="tx1"/>
                </a:solidFill>
                <a:latin typeface="Comic Sans MS" panose="030F0702030302020204" pitchFamily="66" charset="0"/>
                <a:cs typeface="Times New Roman" pitchFamily="18" charset="0"/>
              </a:rPr>
              <a:t> </a:t>
            </a:r>
            <a:r>
              <a:rPr lang="ru-RU" sz="2200" b="1" dirty="0" err="1">
                <a:solidFill>
                  <a:schemeClr val="tx1"/>
                </a:solidFill>
                <a:latin typeface="Comic Sans MS" panose="030F0702030302020204" pitchFamily="66" charset="0"/>
                <a:cs typeface="Times New Roman" pitchFamily="18" charset="0"/>
              </a:rPr>
              <a:t>М.Д.Данилов</a:t>
            </a:r>
            <a:r>
              <a:rPr lang="ru-RU" sz="2200" b="1" dirty="0">
                <a:solidFill>
                  <a:schemeClr val="tx1"/>
                </a:solidFill>
                <a:latin typeface="Comic Sans MS" panose="030F0702030302020204" pitchFamily="66" charset="0"/>
                <a:cs typeface="Times New Roman" pitchFamily="18" charset="0"/>
              </a:rPr>
              <a:t>, </a:t>
            </a:r>
            <a:r>
              <a:rPr lang="ru-RU" sz="2200" b="1" dirty="0" err="1">
                <a:solidFill>
                  <a:schemeClr val="tx1"/>
                </a:solidFill>
                <a:latin typeface="Comic Sans MS" panose="030F0702030302020204" pitchFamily="66" charset="0"/>
                <a:cs typeface="Times New Roman" pitchFamily="18" charset="0"/>
              </a:rPr>
              <a:t>П.В.Воропанов</a:t>
            </a:r>
            <a:r>
              <a:rPr lang="ru-RU" sz="2200" b="1" dirty="0">
                <a:solidFill>
                  <a:schemeClr val="tx1"/>
                </a:solidFill>
                <a:latin typeface="Comic Sans MS" panose="030F0702030302020204" pitchFamily="66" charset="0"/>
                <a:cs typeface="Times New Roman" pitchFamily="18" charset="0"/>
              </a:rPr>
              <a:t>, </a:t>
            </a:r>
            <a:r>
              <a:rPr lang="ru-RU" sz="2200" b="1" dirty="0" err="1">
                <a:solidFill>
                  <a:schemeClr val="tx1"/>
                </a:solidFill>
                <a:latin typeface="Comic Sans MS" panose="030F0702030302020204" pitchFamily="66" charset="0"/>
                <a:cs typeface="Times New Roman" pitchFamily="18" charset="0"/>
              </a:rPr>
              <a:t>В.Г.Нестерев</a:t>
            </a:r>
            <a:r>
              <a:rPr lang="ru-RU" sz="2200" b="1" dirty="0">
                <a:solidFill>
                  <a:schemeClr val="tx1"/>
                </a:solidFill>
                <a:latin typeface="Comic Sans MS" panose="030F0702030302020204" pitchFamily="66" charset="0"/>
                <a:cs typeface="Times New Roman" pitchFamily="18" charset="0"/>
              </a:rPr>
              <a:t> </a:t>
            </a:r>
            <a:r>
              <a:rPr lang="ru-RU" sz="2200" b="1" dirty="0" err="1">
                <a:solidFill>
                  <a:schemeClr val="tx1"/>
                </a:solidFill>
                <a:latin typeface="Comic Sans MS" panose="030F0702030302020204" pitchFamily="66" charset="0"/>
                <a:cs typeface="Times New Roman" pitchFamily="18" charset="0"/>
              </a:rPr>
              <a:t>т.б</a:t>
            </a:r>
            <a:r>
              <a:rPr lang="ru-RU" sz="2200" b="1" dirty="0">
                <a:solidFill>
                  <a:schemeClr val="tx1"/>
                </a:solidFill>
                <a:latin typeface="Comic Sans MS" panose="030F0702030302020204" pitchFamily="66" charset="0"/>
                <a:cs typeface="Times New Roman" pitchFamily="18" charset="0"/>
              </a:rPr>
              <a:t>. </a:t>
            </a:r>
            <a:r>
              <a:rPr lang="ru-RU" sz="2200" b="1" dirty="0" err="1">
                <a:solidFill>
                  <a:schemeClr val="tx1"/>
                </a:solidFill>
                <a:latin typeface="Comic Sans MS" panose="030F0702030302020204" pitchFamily="66" charset="0"/>
                <a:cs typeface="Times New Roman" pitchFamily="18" charset="0"/>
              </a:rPr>
              <a:t>ұсынған</a:t>
            </a:r>
            <a:r>
              <a:rPr lang="ru-RU" sz="2200" b="1" dirty="0">
                <a:solidFill>
                  <a:schemeClr val="tx1"/>
                </a:solidFill>
                <a:latin typeface="Comic Sans MS" panose="030F0702030302020204" pitchFamily="66" charset="0"/>
                <a:cs typeface="Times New Roman" pitchFamily="18" charset="0"/>
              </a:rPr>
              <a:t> </a:t>
            </a:r>
            <a:r>
              <a:rPr lang="ru-RU" sz="2200" b="1" dirty="0" err="1">
                <a:solidFill>
                  <a:schemeClr val="tx1"/>
                </a:solidFill>
                <a:latin typeface="Comic Sans MS" panose="030F0702030302020204" pitchFamily="66" charset="0"/>
                <a:cs typeface="Times New Roman" pitchFamily="18" charset="0"/>
              </a:rPr>
              <a:t>классификациясы</a:t>
            </a:r>
            <a:r>
              <a:rPr lang="ru-RU" sz="2200" b="1" dirty="0">
                <a:solidFill>
                  <a:schemeClr val="tx1"/>
                </a:solidFill>
                <a:latin typeface="Comic Sans MS" panose="030F0702030302020204" pitchFamily="66" charset="0"/>
                <a:cs typeface="Times New Roman" pitchFamily="18" charset="0"/>
              </a:rPr>
              <a:t>:</a:t>
            </a:r>
            <a:endParaRPr lang="ru-RU" sz="2200" dirty="0">
              <a:solidFill>
                <a:schemeClr val="tx1"/>
              </a:solidFill>
              <a:latin typeface="Comic Sans MS" panose="030F0702030302020204" pitchFamily="66" charset="0"/>
              <a:cs typeface="Times New Roman" pitchFamily="18" charset="0"/>
            </a:endParaRPr>
          </a:p>
        </p:txBody>
      </p:sp>
      <p:sp>
        <p:nvSpPr>
          <p:cNvPr id="3" name="Содержимое 2"/>
          <p:cNvSpPr>
            <a:spLocks noGrp="1"/>
          </p:cNvSpPr>
          <p:nvPr>
            <p:ph sz="quarter" idx="1"/>
          </p:nvPr>
        </p:nvSpPr>
        <p:spPr>
          <a:xfrm>
            <a:off x="1631504" y="928670"/>
            <a:ext cx="8679338" cy="3004386"/>
          </a:xfrm>
        </p:spPr>
        <p:txBody>
          <a:bodyPr>
            <a:normAutofit lnSpcReduction="10000"/>
          </a:bodyPr>
          <a:lstStyle/>
          <a:p>
            <a:pPr>
              <a:buNone/>
            </a:pPr>
            <a:r>
              <a:rPr lang="ru-RU" sz="1800" b="1" dirty="0">
                <a:latin typeface="Comic Sans MS" panose="030F0702030302020204" pitchFamily="66" charset="0"/>
                <a:cs typeface="Times New Roman" pitchFamily="18" charset="0"/>
              </a:rPr>
              <a:t>М.Д. Данилов </a:t>
            </a:r>
            <a:r>
              <a:rPr lang="ru-RU" sz="1800" dirty="0">
                <a:latin typeface="Comic Sans MS" panose="030F0702030302020204" pitchFamily="66" charset="0"/>
                <a:cs typeface="Times New Roman" pitchFamily="18" charset="0"/>
              </a:rPr>
              <a:t>(1949) </a:t>
            </a:r>
            <a:r>
              <a:rPr lang="ru-RU" sz="1800" dirty="0" err="1">
                <a:latin typeface="Comic Sans MS" panose="030F0702030302020204" pitchFamily="66" charset="0"/>
                <a:cs typeface="Times New Roman" pitchFamily="18" charset="0"/>
              </a:rPr>
              <a:t>көшеттерді</a:t>
            </a:r>
            <a:r>
              <a:rPr lang="ru-RU" sz="1800" dirty="0">
                <a:latin typeface="Comic Sans MS" panose="030F0702030302020204" pitchFamily="66" charset="0"/>
                <a:cs typeface="Times New Roman" pitchFamily="18" charset="0"/>
              </a:rPr>
              <a:t> даму </a:t>
            </a:r>
            <a:r>
              <a:rPr lang="ru-RU" sz="1800" dirty="0" err="1">
                <a:latin typeface="Comic Sans MS" panose="030F0702030302020204" pitchFamily="66" charset="0"/>
                <a:cs typeface="Times New Roman" pitchFamily="18" charset="0"/>
              </a:rPr>
              <a:t>ерекшеліктеріне</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байланысты</a:t>
            </a:r>
            <a:r>
              <a:rPr lang="ru-RU" sz="1800" dirty="0">
                <a:latin typeface="Comic Sans MS" panose="030F0702030302020204" pitchFamily="66" charset="0"/>
                <a:cs typeface="Times New Roman" pitchFamily="18" charset="0"/>
              </a:rPr>
              <a:t> 3 </a:t>
            </a:r>
            <a:r>
              <a:rPr lang="ru-RU" sz="1800" dirty="0" err="1">
                <a:latin typeface="Comic Sans MS" panose="030F0702030302020204" pitchFamily="66" charset="0"/>
                <a:cs typeface="Times New Roman" pitchFamily="18" charset="0"/>
              </a:rPr>
              <a:t>жастық</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кезеңге</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бөлді</a:t>
            </a:r>
            <a:r>
              <a:rPr lang="ru-RU" sz="1800" dirty="0">
                <a:latin typeface="Comic Sans MS" panose="030F0702030302020204" pitchFamily="66" charset="0"/>
                <a:cs typeface="Times New Roman" pitchFamily="18" charset="0"/>
              </a:rPr>
              <a:t>: 1) </a:t>
            </a:r>
            <a:r>
              <a:rPr lang="ru-RU" sz="1800" dirty="0" err="1">
                <a:latin typeface="Comic Sans MS" panose="030F0702030302020204" pitchFamily="66" charset="0"/>
                <a:cs typeface="Times New Roman" pitchFamily="18" charset="0"/>
              </a:rPr>
              <a:t>жас</a:t>
            </a:r>
            <a:r>
              <a:rPr lang="ru-RU" sz="1800" dirty="0">
                <a:latin typeface="Comic Sans MS" panose="030F0702030302020204" pitchFamily="66" charset="0"/>
                <a:cs typeface="Times New Roman" pitchFamily="18" charset="0"/>
              </a:rPr>
              <a:t>; 2) </a:t>
            </a:r>
            <a:r>
              <a:rPr lang="ru-RU" sz="1800" dirty="0" err="1">
                <a:latin typeface="Comic Sans MS" panose="030F0702030302020204" pitchFamily="66" charset="0"/>
                <a:cs typeface="Times New Roman" pitchFamily="18" charset="0"/>
              </a:rPr>
              <a:t>піскен</a:t>
            </a:r>
            <a:r>
              <a:rPr lang="ru-RU" sz="1800" dirty="0">
                <a:latin typeface="Comic Sans MS" panose="030F0702030302020204" pitchFamily="66" charset="0"/>
                <a:cs typeface="Times New Roman" pitchFamily="18" charset="0"/>
              </a:rPr>
              <a:t>; 3) </a:t>
            </a:r>
            <a:r>
              <a:rPr lang="ru-RU" sz="1800" dirty="0" err="1">
                <a:latin typeface="Comic Sans MS" panose="030F0702030302020204" pitchFamily="66" charset="0"/>
                <a:cs typeface="Times New Roman" pitchFamily="18" charset="0"/>
              </a:rPr>
              <a:t>қартайған</a:t>
            </a:r>
            <a:r>
              <a:rPr lang="ru-RU" sz="1800" dirty="0">
                <a:latin typeface="Comic Sans MS" panose="030F0702030302020204" pitchFamily="66" charset="0"/>
                <a:cs typeface="Times New Roman" pitchFamily="18" charset="0"/>
              </a:rPr>
              <a:t>.</a:t>
            </a:r>
          </a:p>
          <a:p>
            <a:pPr>
              <a:buNone/>
            </a:pPr>
            <a:r>
              <a:rPr lang="ru-RU" sz="1800" b="1" dirty="0">
                <a:latin typeface="Comic Sans MS" panose="030F0702030302020204" pitchFamily="66" charset="0"/>
                <a:cs typeface="Times New Roman" pitchFamily="18" charset="0"/>
              </a:rPr>
              <a:t>В.Г. </a:t>
            </a:r>
            <a:r>
              <a:rPr lang="ru-RU" sz="1800" b="1" dirty="0" err="1">
                <a:latin typeface="Comic Sans MS" panose="030F0702030302020204" pitchFamily="66" charset="0"/>
                <a:cs typeface="Times New Roman" pitchFamily="18" charset="0"/>
              </a:rPr>
              <a:t>Нестерев</a:t>
            </a:r>
            <a:r>
              <a:rPr lang="ru-RU" sz="1800" b="1"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ағаштарды өсу және дамуына</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байланысты</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классификациясын</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ұсынды.</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Барлық</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ағаштар</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өсуіне</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қарай</a:t>
            </a:r>
            <a:r>
              <a:rPr lang="ru-RU" sz="1800" dirty="0">
                <a:latin typeface="Comic Sans MS" panose="030F0702030302020204" pitchFamily="66" charset="0"/>
                <a:cs typeface="Times New Roman" pitchFamily="18" charset="0"/>
              </a:rPr>
              <a:t> 3 </a:t>
            </a:r>
            <a:r>
              <a:rPr lang="ru-RU" sz="1800" dirty="0" err="1">
                <a:latin typeface="Comic Sans MS" panose="030F0702030302020204" pitchFamily="66" charset="0"/>
                <a:cs typeface="Times New Roman" pitchFamily="18" charset="0"/>
              </a:rPr>
              <a:t>класқа</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әрбір</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класты</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дамуына</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қарай</a:t>
            </a:r>
            <a:r>
              <a:rPr lang="ru-RU" sz="1800" dirty="0">
                <a:latin typeface="Comic Sans MS" panose="030F0702030302020204" pitchFamily="66" charset="0"/>
                <a:cs typeface="Times New Roman" pitchFamily="18" charset="0"/>
              </a:rPr>
              <a:t> 2 класс </a:t>
            </a:r>
            <a:r>
              <a:rPr lang="ru-RU" sz="1800" dirty="0" err="1">
                <a:latin typeface="Comic Sans MS" panose="030F0702030302020204" pitchFamily="66" charset="0"/>
                <a:cs typeface="Times New Roman" pitchFamily="18" charset="0"/>
              </a:rPr>
              <a:t>тармағына</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бөлген</a:t>
            </a:r>
            <a:r>
              <a:rPr lang="ru-RU" sz="1800" dirty="0">
                <a:latin typeface="Comic Sans MS" panose="030F0702030302020204" pitchFamily="66" charset="0"/>
                <a:cs typeface="Times New Roman" pitchFamily="18" charset="0"/>
              </a:rPr>
              <a:t>:</a:t>
            </a:r>
          </a:p>
          <a:p>
            <a:pPr>
              <a:buNone/>
            </a:pPr>
            <a:r>
              <a:rPr lang="en-US" sz="1800" b="1" dirty="0">
                <a:latin typeface="Comic Sans MS" panose="030F0702030302020204" pitchFamily="66" charset="0"/>
                <a:cs typeface="Times New Roman" pitchFamily="18" charset="0"/>
              </a:rPr>
              <a:t>I </a:t>
            </a:r>
            <a:r>
              <a:rPr lang="ru-RU" sz="1800" b="1" dirty="0">
                <a:latin typeface="Comic Sans MS" panose="030F0702030302020204" pitchFamily="66" charset="0"/>
                <a:cs typeface="Times New Roman" pitchFamily="18" charset="0"/>
              </a:rPr>
              <a:t>класс – </a:t>
            </a:r>
            <a:r>
              <a:rPr lang="ru-RU" sz="1800" b="1" dirty="0" err="1">
                <a:latin typeface="Comic Sans MS" panose="030F0702030302020204" pitchFamily="66" charset="0"/>
                <a:cs typeface="Times New Roman" pitchFamily="18" charset="0"/>
              </a:rPr>
              <a:t>Күшті өсетін ағаштар</a:t>
            </a:r>
            <a:r>
              <a:rPr lang="ru-RU" sz="1800" dirty="0">
                <a:latin typeface="Comic Sans MS" panose="030F0702030302020204" pitchFamily="66" charset="0"/>
                <a:cs typeface="Times New Roman" pitchFamily="18" charset="0"/>
              </a:rPr>
              <a:t>: а) </a:t>
            </a:r>
            <a:r>
              <a:rPr lang="ru-RU" sz="1800" dirty="0" err="1">
                <a:latin typeface="Comic Sans MS" panose="030F0702030302020204" pitchFamily="66" charset="0"/>
                <a:cs typeface="Times New Roman" pitchFamily="18" charset="0"/>
              </a:rPr>
              <a:t>баяу</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дамитын</a:t>
            </a:r>
            <a:r>
              <a:rPr lang="ru-RU" sz="1800" dirty="0">
                <a:latin typeface="Comic Sans MS" panose="030F0702030302020204" pitchFamily="66" charset="0"/>
                <a:cs typeface="Times New Roman" pitchFamily="18" charset="0"/>
              </a:rPr>
              <a:t>, б) тез </a:t>
            </a:r>
            <a:r>
              <a:rPr lang="ru-RU" sz="1800" dirty="0" err="1">
                <a:latin typeface="Comic Sans MS" panose="030F0702030302020204" pitchFamily="66" charset="0"/>
                <a:cs typeface="Times New Roman" pitchFamily="18" charset="0"/>
              </a:rPr>
              <a:t>дамитын</a:t>
            </a:r>
            <a:r>
              <a:rPr lang="ru-RU" sz="1800" dirty="0">
                <a:latin typeface="Comic Sans MS" panose="030F0702030302020204" pitchFamily="66" charset="0"/>
                <a:cs typeface="Times New Roman" pitchFamily="18" charset="0"/>
              </a:rPr>
              <a:t>.</a:t>
            </a:r>
          </a:p>
          <a:p>
            <a:pPr>
              <a:buNone/>
            </a:pPr>
            <a:r>
              <a:rPr lang="en-US" sz="1800" b="1" dirty="0">
                <a:latin typeface="Comic Sans MS" panose="030F0702030302020204" pitchFamily="66" charset="0"/>
                <a:cs typeface="Times New Roman" pitchFamily="18" charset="0"/>
              </a:rPr>
              <a:t>II </a:t>
            </a:r>
            <a:r>
              <a:rPr lang="ru-RU" sz="1800" b="1" dirty="0">
                <a:latin typeface="Comic Sans MS" panose="030F0702030302020204" pitchFamily="66" charset="0"/>
                <a:cs typeface="Times New Roman" pitchFamily="18" charset="0"/>
              </a:rPr>
              <a:t>класс – </a:t>
            </a:r>
            <a:r>
              <a:rPr lang="ru-RU" sz="1800" b="1" dirty="0" err="1">
                <a:latin typeface="Comic Sans MS" panose="030F0702030302020204" pitchFamily="66" charset="0"/>
                <a:cs typeface="Times New Roman" pitchFamily="18" charset="0"/>
              </a:rPr>
              <a:t>Баяу</a:t>
            </a:r>
            <a:r>
              <a:rPr lang="ru-RU" sz="1800" b="1" dirty="0">
                <a:latin typeface="Comic Sans MS" panose="030F0702030302020204" pitchFamily="66" charset="0"/>
                <a:cs typeface="Times New Roman" pitchFamily="18" charset="0"/>
              </a:rPr>
              <a:t> </a:t>
            </a:r>
            <a:r>
              <a:rPr lang="ru-RU" sz="1800" b="1" dirty="0" err="1">
                <a:latin typeface="Comic Sans MS" panose="030F0702030302020204" pitchFamily="66" charset="0"/>
                <a:cs typeface="Times New Roman" pitchFamily="18" charset="0"/>
              </a:rPr>
              <a:t>өсетін ағаштар</a:t>
            </a:r>
            <a:r>
              <a:rPr lang="ru-RU" sz="1800" dirty="0">
                <a:latin typeface="Comic Sans MS" panose="030F0702030302020204" pitchFamily="66" charset="0"/>
                <a:cs typeface="Times New Roman" pitchFamily="18" charset="0"/>
              </a:rPr>
              <a:t>: а) </a:t>
            </a:r>
            <a:r>
              <a:rPr lang="ru-RU" sz="1800" dirty="0" err="1">
                <a:latin typeface="Comic Sans MS" panose="030F0702030302020204" pitchFamily="66" charset="0"/>
                <a:cs typeface="Times New Roman" pitchFamily="18" charset="0"/>
              </a:rPr>
              <a:t>баяу</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дамитын</a:t>
            </a:r>
            <a:r>
              <a:rPr lang="ru-RU" sz="1800" dirty="0">
                <a:latin typeface="Comic Sans MS" panose="030F0702030302020204" pitchFamily="66" charset="0"/>
                <a:cs typeface="Times New Roman" pitchFamily="18" charset="0"/>
              </a:rPr>
              <a:t>, б) тез </a:t>
            </a:r>
            <a:r>
              <a:rPr lang="ru-RU" sz="1800" dirty="0" err="1">
                <a:latin typeface="Comic Sans MS" panose="030F0702030302020204" pitchFamily="66" charset="0"/>
                <a:cs typeface="Times New Roman" pitchFamily="18" charset="0"/>
              </a:rPr>
              <a:t>дамитын</a:t>
            </a:r>
            <a:r>
              <a:rPr lang="ru-RU" sz="1800" dirty="0">
                <a:latin typeface="Comic Sans MS" panose="030F0702030302020204" pitchFamily="66" charset="0"/>
                <a:cs typeface="Times New Roman" pitchFamily="18" charset="0"/>
              </a:rPr>
              <a:t>.</a:t>
            </a:r>
          </a:p>
          <a:p>
            <a:pPr>
              <a:buNone/>
            </a:pPr>
            <a:r>
              <a:rPr lang="en-US" sz="1800" b="1" dirty="0">
                <a:latin typeface="Comic Sans MS" panose="030F0702030302020204" pitchFamily="66" charset="0"/>
                <a:cs typeface="Times New Roman" pitchFamily="18" charset="0"/>
              </a:rPr>
              <a:t>III </a:t>
            </a:r>
            <a:r>
              <a:rPr lang="ru-RU" sz="1800" b="1" dirty="0">
                <a:latin typeface="Comic Sans MS" panose="030F0702030302020204" pitchFamily="66" charset="0"/>
                <a:cs typeface="Times New Roman" pitchFamily="18" charset="0"/>
              </a:rPr>
              <a:t>класс – </a:t>
            </a:r>
            <a:r>
              <a:rPr lang="ru-RU" sz="1800" b="1" dirty="0" err="1">
                <a:latin typeface="Comic Sans MS" panose="030F0702030302020204" pitchFamily="66" charset="0"/>
                <a:cs typeface="Times New Roman" pitchFamily="18" charset="0"/>
              </a:rPr>
              <a:t>Өсуі артта</a:t>
            </a:r>
            <a:r>
              <a:rPr lang="ru-RU" sz="1800" b="1" dirty="0">
                <a:latin typeface="Comic Sans MS" panose="030F0702030302020204" pitchFamily="66" charset="0"/>
                <a:cs typeface="Times New Roman" pitchFamily="18" charset="0"/>
              </a:rPr>
              <a:t> </a:t>
            </a:r>
            <a:r>
              <a:rPr lang="ru-RU" sz="1800" b="1" dirty="0" err="1">
                <a:latin typeface="Comic Sans MS" panose="030F0702030302020204" pitchFamily="66" charset="0"/>
                <a:cs typeface="Times New Roman" pitchFamily="18" charset="0"/>
              </a:rPr>
              <a:t>қалған ағаштар</a:t>
            </a:r>
            <a:r>
              <a:rPr lang="ru-RU" sz="1800" dirty="0">
                <a:latin typeface="Comic Sans MS" panose="030F0702030302020204" pitchFamily="66" charset="0"/>
                <a:cs typeface="Times New Roman" pitchFamily="18" charset="0"/>
              </a:rPr>
              <a:t>: а) </a:t>
            </a:r>
            <a:r>
              <a:rPr lang="ru-RU" sz="1800" dirty="0" err="1">
                <a:latin typeface="Comic Sans MS" panose="030F0702030302020204" pitchFamily="66" charset="0"/>
                <a:cs typeface="Times New Roman" pitchFamily="18" charset="0"/>
              </a:rPr>
              <a:t>дамымаған</a:t>
            </a:r>
            <a:r>
              <a:rPr lang="ru-RU" sz="1800" dirty="0">
                <a:latin typeface="Comic Sans MS" panose="030F0702030302020204" pitchFamily="66" charset="0"/>
                <a:cs typeface="Times New Roman" pitchFamily="18" charset="0"/>
              </a:rPr>
              <a:t>, б) </a:t>
            </a:r>
            <a:r>
              <a:rPr lang="ru-RU" sz="1800" dirty="0" err="1">
                <a:latin typeface="Comic Sans MS" panose="030F0702030302020204" pitchFamily="66" charset="0"/>
                <a:cs typeface="Times New Roman" pitchFamily="18" charset="0"/>
              </a:rPr>
              <a:t>күшті артта</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қалған</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өліп және кеуіп</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қалған</a:t>
            </a:r>
            <a:r>
              <a:rPr lang="ru-RU" sz="1800" dirty="0">
                <a:latin typeface="Comic Sans MS" panose="030F0702030302020204" pitchFamily="66" charset="0"/>
                <a:cs typeface="Times New Roman" pitchFamily="18" charset="0"/>
              </a:rPr>
              <a:t>.</a:t>
            </a:r>
          </a:p>
          <a:p>
            <a:pPr>
              <a:buNone/>
            </a:pPr>
            <a:endParaRPr lang="ru-RU" sz="1500" dirty="0">
              <a:latin typeface="Times New Roman" pitchFamily="18" charset="0"/>
              <a:cs typeface="Times New Roman" pitchFamily="18" charset="0"/>
            </a:endParaRPr>
          </a:p>
          <a:p>
            <a:pPr>
              <a:buNone/>
            </a:pPr>
            <a:endParaRPr lang="ru-RU" dirty="0" smtClean="0"/>
          </a:p>
          <a:p>
            <a:pPr>
              <a:buNone/>
            </a:pPr>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76" y="3933056"/>
            <a:ext cx="659737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9228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919537" y="188640"/>
            <a:ext cx="8352927" cy="22322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ru-RU" dirty="0" err="1">
                <a:latin typeface="Comic Sans MS" panose="030F0702030302020204" pitchFamily="66" charset="0"/>
              </a:rPr>
              <a:t>Ағаштардың</a:t>
            </a:r>
            <a:r>
              <a:rPr lang="ru-RU" dirty="0">
                <a:latin typeface="Comic Sans MS" panose="030F0702030302020204" pitchFamily="66" charset="0"/>
              </a:rPr>
              <a:t> </a:t>
            </a:r>
            <a:r>
              <a:rPr lang="ru-RU" dirty="0" err="1">
                <a:latin typeface="Comic Sans MS" panose="030F0702030302020204" pitchFamily="66" charset="0"/>
              </a:rPr>
              <a:t>құрылысының</a:t>
            </a:r>
            <a:r>
              <a:rPr lang="ru-RU" dirty="0">
                <a:latin typeface="Comic Sans MS" panose="030F0702030302020204" pitchFamily="66" charset="0"/>
              </a:rPr>
              <a:t> </a:t>
            </a:r>
            <a:r>
              <a:rPr lang="ru-RU" dirty="0" err="1">
                <a:latin typeface="Comic Sans MS" panose="030F0702030302020204" pitchFamily="66" charset="0"/>
              </a:rPr>
              <a:t>және</a:t>
            </a:r>
            <a:r>
              <a:rPr lang="ru-RU" dirty="0">
                <a:latin typeface="Comic Sans MS" panose="030F0702030302020204" pitchFamily="66" charset="0"/>
              </a:rPr>
              <a:t> </a:t>
            </a:r>
            <a:r>
              <a:rPr lang="ru-RU" dirty="0" err="1">
                <a:latin typeface="Comic Sans MS" panose="030F0702030302020204" pitchFamily="66" charset="0"/>
              </a:rPr>
              <a:t>динамикасының</a:t>
            </a:r>
            <a:r>
              <a:rPr lang="ru-RU" dirty="0">
                <a:latin typeface="Comic Sans MS" panose="030F0702030302020204" pitchFamily="66" charset="0"/>
              </a:rPr>
              <a:t> </a:t>
            </a:r>
            <a:r>
              <a:rPr lang="ru-RU" dirty="0" err="1">
                <a:latin typeface="Comic Sans MS" panose="030F0702030302020204" pitchFamily="66" charset="0"/>
              </a:rPr>
              <a:t>заңдылықтарын</a:t>
            </a:r>
            <a:r>
              <a:rPr lang="ru-RU" dirty="0">
                <a:latin typeface="Comic Sans MS" panose="030F0702030302020204" pitchFamily="66" charset="0"/>
              </a:rPr>
              <a:t> </a:t>
            </a:r>
            <a:r>
              <a:rPr lang="ru-RU" dirty="0" err="1">
                <a:latin typeface="Comic Sans MS" panose="030F0702030302020204" pitchFamily="66" charset="0"/>
              </a:rPr>
              <a:t>олардың</a:t>
            </a:r>
            <a:r>
              <a:rPr lang="ru-RU" dirty="0">
                <a:latin typeface="Comic Sans MS" panose="030F0702030302020204" pitchFamily="66" charset="0"/>
              </a:rPr>
              <a:t> </a:t>
            </a:r>
            <a:r>
              <a:rPr lang="ru-RU" dirty="0" err="1">
                <a:latin typeface="Comic Sans MS" panose="030F0702030302020204" pitchFamily="66" charset="0"/>
              </a:rPr>
              <a:t>сандық</a:t>
            </a:r>
            <a:r>
              <a:rPr lang="ru-RU" dirty="0">
                <a:latin typeface="Comic Sans MS" panose="030F0702030302020204" pitchFamily="66" charset="0"/>
              </a:rPr>
              <a:t> </a:t>
            </a:r>
            <a:r>
              <a:rPr lang="ru-RU" dirty="0" err="1">
                <a:latin typeface="Comic Sans MS" panose="030F0702030302020204" pitchFamily="66" charset="0"/>
              </a:rPr>
              <a:t>сипаттамаларын</a:t>
            </a:r>
            <a:r>
              <a:rPr lang="ru-RU" dirty="0">
                <a:latin typeface="Comic Sans MS" panose="030F0702030302020204" pitchFamily="66" charset="0"/>
              </a:rPr>
              <a:t> </a:t>
            </a:r>
            <a:r>
              <a:rPr lang="ru-RU" b="1" dirty="0" err="1">
                <a:solidFill>
                  <a:srgbClr val="FF0000"/>
                </a:solidFill>
                <a:latin typeface="Comic Sans MS" panose="030F0702030302020204" pitchFamily="66" charset="0"/>
              </a:rPr>
              <a:t>орман</a:t>
            </a:r>
            <a:r>
              <a:rPr lang="ru-RU" b="1" dirty="0">
                <a:solidFill>
                  <a:srgbClr val="FF0000"/>
                </a:solidFill>
                <a:latin typeface="Comic Sans MS" panose="030F0702030302020204" pitchFamily="66" charset="0"/>
              </a:rPr>
              <a:t> </a:t>
            </a:r>
            <a:r>
              <a:rPr lang="ru-RU" b="1" dirty="0" err="1">
                <a:solidFill>
                  <a:srgbClr val="FF0000"/>
                </a:solidFill>
                <a:latin typeface="Comic Sans MS" panose="030F0702030302020204" pitchFamily="66" charset="0"/>
              </a:rPr>
              <a:t>таксациясы</a:t>
            </a:r>
            <a:r>
              <a:rPr lang="ru-RU" b="1" dirty="0">
                <a:solidFill>
                  <a:srgbClr val="FF0000"/>
                </a:solidFill>
                <a:latin typeface="Comic Sans MS" panose="030F0702030302020204" pitchFamily="66" charset="0"/>
              </a:rPr>
              <a:t> </a:t>
            </a:r>
            <a:r>
              <a:rPr lang="ru-RU" dirty="0" err="1">
                <a:latin typeface="Comic Sans MS" panose="030F0702030302020204" pitchFamily="66" charset="0"/>
              </a:rPr>
              <a:t>зерттейді</a:t>
            </a:r>
            <a:r>
              <a:rPr lang="ru-RU" dirty="0">
                <a:latin typeface="Comic Sans MS" panose="030F0702030302020204" pitchFamily="66" charset="0"/>
              </a:rPr>
              <a:t>. </a:t>
            </a:r>
            <a:r>
              <a:rPr lang="ru-RU" dirty="0" err="1">
                <a:latin typeface="Comic Sans MS" panose="030F0702030302020204" pitchFamily="66" charset="0"/>
              </a:rPr>
              <a:t>Бір</a:t>
            </a:r>
            <a:r>
              <a:rPr lang="ru-RU" dirty="0">
                <a:latin typeface="Comic Sans MS" panose="030F0702030302020204" pitchFamily="66" charset="0"/>
              </a:rPr>
              <a:t> популяция </a:t>
            </a:r>
            <a:r>
              <a:rPr lang="ru-RU" dirty="0" err="1">
                <a:latin typeface="Comic Sans MS" panose="030F0702030302020204" pitchFamily="66" charset="0"/>
              </a:rPr>
              <a:t>ағаштарының</a:t>
            </a:r>
            <a:r>
              <a:rPr lang="ru-RU" dirty="0">
                <a:latin typeface="Comic Sans MS" panose="030F0702030302020204" pitchFamily="66" charset="0"/>
              </a:rPr>
              <a:t> </a:t>
            </a:r>
            <a:r>
              <a:rPr lang="ru-RU" dirty="0" err="1">
                <a:latin typeface="Comic Sans MS" panose="030F0702030302020204" pitchFamily="66" charset="0"/>
              </a:rPr>
              <a:t>жиынтығын</a:t>
            </a:r>
            <a:r>
              <a:rPr lang="ru-RU" dirty="0">
                <a:latin typeface="Comic Sans MS" panose="030F0702030302020204" pitchFamily="66" charset="0"/>
              </a:rPr>
              <a:t> </a:t>
            </a:r>
            <a:r>
              <a:rPr lang="ru-RU" dirty="0" err="1">
                <a:latin typeface="Comic Sans MS" panose="030F0702030302020204" pitchFamily="66" charset="0"/>
              </a:rPr>
              <a:t>және</a:t>
            </a:r>
            <a:r>
              <a:rPr lang="ru-RU" dirty="0">
                <a:latin typeface="Comic Sans MS" panose="030F0702030302020204" pitchFamily="66" charset="0"/>
              </a:rPr>
              <a:t> </a:t>
            </a:r>
            <a:r>
              <a:rPr lang="ru-RU" dirty="0" err="1">
                <a:latin typeface="Comic Sans MS" panose="030F0702030302020204" pitchFamily="66" charset="0"/>
              </a:rPr>
              <a:t>жастары</a:t>
            </a:r>
            <a:r>
              <a:rPr lang="ru-RU" dirty="0">
                <a:latin typeface="Comic Sans MS" panose="030F0702030302020204" pitchFamily="66" charset="0"/>
              </a:rPr>
              <a:t> </a:t>
            </a:r>
            <a:r>
              <a:rPr lang="ru-RU" dirty="0" err="1">
                <a:latin typeface="Comic Sans MS" panose="030F0702030302020204" pitchFamily="66" charset="0"/>
              </a:rPr>
              <a:t>бірдейлерін</a:t>
            </a:r>
            <a:r>
              <a:rPr lang="ru-RU" dirty="0">
                <a:latin typeface="Comic Sans MS" panose="030F0702030302020204" pitchFamily="66" charset="0"/>
              </a:rPr>
              <a:t> </a:t>
            </a:r>
            <a:r>
              <a:rPr lang="ru-RU" b="1" dirty="0" err="1">
                <a:solidFill>
                  <a:srgbClr val="FF0000"/>
                </a:solidFill>
                <a:latin typeface="Comic Sans MS" panose="030F0702030302020204" pitchFamily="66" charset="0"/>
              </a:rPr>
              <a:t>орман</a:t>
            </a:r>
            <a:r>
              <a:rPr lang="ru-RU" b="1" dirty="0">
                <a:solidFill>
                  <a:srgbClr val="FF0000"/>
                </a:solidFill>
                <a:latin typeface="Comic Sans MS" panose="030F0702030302020204" pitchFamily="66" charset="0"/>
              </a:rPr>
              <a:t> </a:t>
            </a:r>
            <a:r>
              <a:rPr lang="ru-RU" b="1" dirty="0" err="1">
                <a:solidFill>
                  <a:srgbClr val="FF0000"/>
                </a:solidFill>
                <a:latin typeface="Comic Sans MS" panose="030F0702030302020204" pitchFamily="66" charset="0"/>
              </a:rPr>
              <a:t>элементтері</a:t>
            </a:r>
            <a:r>
              <a:rPr lang="ru-RU" b="1" dirty="0">
                <a:solidFill>
                  <a:srgbClr val="FF0000"/>
                </a:solidFill>
                <a:latin typeface="Comic Sans MS" panose="030F0702030302020204" pitchFamily="66" charset="0"/>
              </a:rPr>
              <a:t> </a:t>
            </a:r>
            <a:r>
              <a:rPr lang="ru-RU" dirty="0" err="1">
                <a:latin typeface="Comic Sans MS" panose="030F0702030302020204" pitchFamily="66" charset="0"/>
              </a:rPr>
              <a:t>дейді</a:t>
            </a:r>
            <a:r>
              <a:rPr lang="ru-RU" dirty="0">
                <a:latin typeface="Comic Sans MS" panose="030F0702030302020204" pitchFamily="66" charset="0"/>
              </a:rPr>
              <a:t>. </a:t>
            </a:r>
            <a:r>
              <a:rPr lang="ru-RU" dirty="0" err="1">
                <a:latin typeface="Comic Sans MS" panose="030F0702030302020204" pitchFamily="66" charset="0"/>
              </a:rPr>
              <a:t>Ол</a:t>
            </a:r>
            <a:r>
              <a:rPr lang="ru-RU" dirty="0">
                <a:latin typeface="Comic Sans MS" panose="030F0702030302020204" pitchFamily="66" charset="0"/>
              </a:rPr>
              <a:t> </a:t>
            </a:r>
            <a:r>
              <a:rPr lang="ru-RU" dirty="0" err="1">
                <a:latin typeface="Comic Sans MS" panose="030F0702030302020204" pitchFamily="66" charset="0"/>
              </a:rPr>
              <a:t>зерттеудің</a:t>
            </a:r>
            <a:r>
              <a:rPr lang="ru-RU" dirty="0">
                <a:latin typeface="Comic Sans MS" panose="030F0702030302020204" pitchFamily="66" charset="0"/>
              </a:rPr>
              <a:t> </a:t>
            </a:r>
            <a:r>
              <a:rPr lang="ru-RU" dirty="0" err="1">
                <a:latin typeface="Comic Sans MS" panose="030F0702030302020204" pitchFamily="66" charset="0"/>
              </a:rPr>
              <a:t>статистикалық</a:t>
            </a:r>
            <a:r>
              <a:rPr lang="ru-RU" dirty="0">
                <a:latin typeface="Comic Sans MS" panose="030F0702030302020204" pitchFamily="66" charset="0"/>
              </a:rPr>
              <a:t> </a:t>
            </a:r>
            <a:r>
              <a:rPr lang="ru-RU" dirty="0" err="1">
                <a:latin typeface="Comic Sans MS" panose="030F0702030302020204" pitchFamily="66" charset="0"/>
              </a:rPr>
              <a:t>тәсілінің</a:t>
            </a:r>
            <a:r>
              <a:rPr lang="ru-RU" dirty="0">
                <a:latin typeface="Comic Sans MS" panose="030F0702030302020204" pitchFamily="66" charset="0"/>
              </a:rPr>
              <a:t> </a:t>
            </a:r>
            <a:r>
              <a:rPr lang="ru-RU" dirty="0" err="1">
                <a:latin typeface="Comic Sans MS" panose="030F0702030302020204" pitchFamily="66" charset="0"/>
              </a:rPr>
              <a:t>объектісі</a:t>
            </a:r>
            <a:r>
              <a:rPr lang="ru-RU" dirty="0">
                <a:latin typeface="Comic Sans MS" panose="030F0702030302020204" pitchFamily="66" charset="0"/>
              </a:rPr>
              <a:t> </a:t>
            </a:r>
            <a:r>
              <a:rPr lang="ru-RU" dirty="0" err="1">
                <a:latin typeface="Comic Sans MS" panose="030F0702030302020204" pitchFamily="66" charset="0"/>
              </a:rPr>
              <a:t>болып</a:t>
            </a:r>
            <a:r>
              <a:rPr lang="ru-RU" dirty="0">
                <a:latin typeface="Comic Sans MS" panose="030F0702030302020204" pitchFamily="66" charset="0"/>
              </a:rPr>
              <a:t> </a:t>
            </a:r>
            <a:r>
              <a:rPr lang="ru-RU" dirty="0" err="1">
                <a:latin typeface="Comic Sans MS" panose="030F0702030302020204" pitchFamily="66" charset="0"/>
              </a:rPr>
              <a:t>саналады</a:t>
            </a:r>
            <a:r>
              <a:rPr lang="ru-RU" dirty="0">
                <a:latin typeface="Comic Sans MS" panose="030F0702030302020204" pitchFamily="66" charset="0"/>
              </a:rPr>
              <a:t>. </a:t>
            </a:r>
            <a:r>
              <a:rPr lang="ru-RU" dirty="0" err="1">
                <a:latin typeface="Comic Sans MS" panose="030F0702030302020204" pitchFamily="66" charset="0"/>
              </a:rPr>
              <a:t>Ағаштар</a:t>
            </a:r>
            <a:r>
              <a:rPr lang="ru-RU" dirty="0">
                <a:latin typeface="Comic Sans MS" panose="030F0702030302020204" pitchFamily="66" charset="0"/>
              </a:rPr>
              <a:t> </a:t>
            </a:r>
            <a:r>
              <a:rPr lang="ru-RU" dirty="0" err="1">
                <a:latin typeface="Comic Sans MS" panose="030F0702030302020204" pitchFamily="66" charset="0"/>
              </a:rPr>
              <a:t>екі</a:t>
            </a:r>
            <a:r>
              <a:rPr lang="ru-RU" dirty="0">
                <a:latin typeface="Comic Sans MS" panose="030F0702030302020204" pitchFamily="66" charset="0"/>
              </a:rPr>
              <a:t> не </a:t>
            </a:r>
            <a:r>
              <a:rPr lang="ru-RU" dirty="0" err="1">
                <a:latin typeface="Comic Sans MS" panose="030F0702030302020204" pitchFamily="66" charset="0"/>
              </a:rPr>
              <a:t>одан</a:t>
            </a:r>
            <a:r>
              <a:rPr lang="ru-RU" dirty="0">
                <a:latin typeface="Comic Sans MS" panose="030F0702030302020204" pitchFamily="66" charset="0"/>
              </a:rPr>
              <a:t> да </a:t>
            </a:r>
            <a:r>
              <a:rPr lang="ru-RU" dirty="0" err="1">
                <a:latin typeface="Comic Sans MS" panose="030F0702030302020204" pitchFamily="66" charset="0"/>
              </a:rPr>
              <a:t>артық</a:t>
            </a:r>
            <a:r>
              <a:rPr lang="ru-RU" dirty="0">
                <a:latin typeface="Comic Sans MS" panose="030F0702030302020204" pitchFamily="66" charset="0"/>
              </a:rPr>
              <a:t> </a:t>
            </a:r>
            <a:r>
              <a:rPr lang="ru-RU" dirty="0" err="1">
                <a:latin typeface="Comic Sans MS" panose="030F0702030302020204" pitchFamily="66" charset="0"/>
              </a:rPr>
              <a:t>породалардан</a:t>
            </a:r>
            <a:r>
              <a:rPr lang="ru-RU" dirty="0">
                <a:latin typeface="Comic Sans MS" panose="030F0702030302020204" pitchFamily="66" charset="0"/>
              </a:rPr>
              <a:t> </a:t>
            </a:r>
            <a:r>
              <a:rPr lang="ru-RU" dirty="0" err="1">
                <a:latin typeface="Comic Sans MS" panose="030F0702030302020204" pitchFamily="66" charset="0"/>
              </a:rPr>
              <a:t>тұрса</a:t>
            </a:r>
            <a:r>
              <a:rPr lang="ru-RU" dirty="0">
                <a:latin typeface="Comic Sans MS" panose="030F0702030302020204" pitchFamily="66" charset="0"/>
              </a:rPr>
              <a:t>, </a:t>
            </a:r>
            <a:r>
              <a:rPr lang="ru-RU" dirty="0" err="1">
                <a:latin typeface="Comic Sans MS" panose="030F0702030302020204" pitchFamily="66" charset="0"/>
              </a:rPr>
              <a:t>онда</a:t>
            </a:r>
            <a:r>
              <a:rPr lang="ru-RU" dirty="0">
                <a:latin typeface="Comic Sans MS" panose="030F0702030302020204" pitchFamily="66" charset="0"/>
              </a:rPr>
              <a:t> </a:t>
            </a:r>
            <a:r>
              <a:rPr lang="ru-RU" b="1" dirty="0" err="1">
                <a:solidFill>
                  <a:srgbClr val="FF0000"/>
                </a:solidFill>
                <a:latin typeface="Comic Sans MS" panose="030F0702030302020204" pitchFamily="66" charset="0"/>
              </a:rPr>
              <a:t>аралас</a:t>
            </a:r>
            <a:r>
              <a:rPr lang="ru-RU" b="1" dirty="0">
                <a:solidFill>
                  <a:srgbClr val="FF0000"/>
                </a:solidFill>
                <a:latin typeface="Comic Sans MS" panose="030F0702030302020204" pitchFamily="66" charset="0"/>
              </a:rPr>
              <a:t>, </a:t>
            </a:r>
            <a:r>
              <a:rPr lang="ru-RU" dirty="0">
                <a:latin typeface="Comic Sans MS" panose="030F0702030302020204" pitchFamily="66" charset="0"/>
              </a:rPr>
              <a:t>ал </a:t>
            </a:r>
            <a:r>
              <a:rPr lang="ru-RU" dirty="0" err="1">
                <a:latin typeface="Comic Sans MS" panose="030F0702030302020204" pitchFamily="66" charset="0"/>
              </a:rPr>
              <a:t>екі</a:t>
            </a:r>
            <a:r>
              <a:rPr lang="ru-RU" dirty="0">
                <a:latin typeface="Comic Sans MS" panose="030F0702030302020204" pitchFamily="66" charset="0"/>
              </a:rPr>
              <a:t> </a:t>
            </a:r>
            <a:r>
              <a:rPr lang="ru-RU" dirty="0" err="1">
                <a:latin typeface="Comic Sans MS" panose="030F0702030302020204" pitchFamily="66" charset="0"/>
              </a:rPr>
              <a:t>және</a:t>
            </a:r>
            <a:r>
              <a:rPr lang="ru-RU" dirty="0">
                <a:latin typeface="Comic Sans MS" panose="030F0702030302020204" pitchFamily="66" charset="0"/>
              </a:rPr>
              <a:t> </a:t>
            </a:r>
            <a:r>
              <a:rPr lang="ru-RU" dirty="0" err="1">
                <a:latin typeface="Comic Sans MS" panose="030F0702030302020204" pitchFamily="66" charset="0"/>
              </a:rPr>
              <a:t>одан</a:t>
            </a:r>
            <a:r>
              <a:rPr lang="ru-RU" dirty="0">
                <a:latin typeface="Comic Sans MS" panose="030F0702030302020204" pitchFamily="66" charset="0"/>
              </a:rPr>
              <a:t> да </a:t>
            </a:r>
            <a:r>
              <a:rPr lang="ru-RU" dirty="0" err="1">
                <a:latin typeface="Comic Sans MS" panose="030F0702030302020204" pitchFamily="66" charset="0"/>
              </a:rPr>
              <a:t>артық</a:t>
            </a:r>
            <a:r>
              <a:rPr lang="ru-RU" dirty="0">
                <a:latin typeface="Comic Sans MS" panose="030F0702030302020204" pitchFamily="66" charset="0"/>
              </a:rPr>
              <a:t> </a:t>
            </a:r>
            <a:r>
              <a:rPr lang="ru-RU" dirty="0" err="1">
                <a:latin typeface="Comic Sans MS" panose="030F0702030302020204" pitchFamily="66" charset="0"/>
              </a:rPr>
              <a:t>ярусты</a:t>
            </a:r>
            <a:r>
              <a:rPr lang="ru-RU" dirty="0">
                <a:latin typeface="Comic Sans MS" panose="030F0702030302020204" pitchFamily="66" charset="0"/>
              </a:rPr>
              <a:t> </a:t>
            </a:r>
            <a:r>
              <a:rPr lang="ru-RU" dirty="0" err="1">
                <a:latin typeface="Comic Sans MS" panose="030F0702030302020204" pitchFamily="66" charset="0"/>
              </a:rPr>
              <a:t>болса</a:t>
            </a:r>
            <a:r>
              <a:rPr lang="ru-RU" dirty="0">
                <a:latin typeface="Comic Sans MS" panose="030F0702030302020204" pitchFamily="66" charset="0"/>
              </a:rPr>
              <a:t> </a:t>
            </a:r>
            <a:r>
              <a:rPr lang="ru-RU" b="1" dirty="0" err="1">
                <a:solidFill>
                  <a:srgbClr val="FF0000"/>
                </a:solidFill>
                <a:latin typeface="Comic Sans MS" panose="030F0702030302020204" pitchFamily="66" charset="0"/>
              </a:rPr>
              <a:t>күрделі</a:t>
            </a:r>
            <a:r>
              <a:rPr lang="ru-RU" b="1" dirty="0">
                <a:latin typeface="Comic Sans MS" panose="030F0702030302020204" pitchFamily="66" charset="0"/>
              </a:rPr>
              <a:t> </a:t>
            </a:r>
            <a:r>
              <a:rPr lang="ru-RU" dirty="0" err="1">
                <a:latin typeface="Comic Sans MS" panose="030F0702030302020204" pitchFamily="66" charset="0"/>
              </a:rPr>
              <a:t>д.а</a:t>
            </a:r>
            <a:r>
              <a:rPr lang="ru-RU" dirty="0">
                <a:latin typeface="Comic Sans MS" panose="030F0702030302020204" pitchFamily="66" charset="0"/>
              </a:rPr>
              <a:t>. </a:t>
            </a:r>
            <a:r>
              <a:rPr lang="ru-RU" dirty="0" err="1">
                <a:latin typeface="Comic Sans MS" panose="030F0702030302020204" pitchFamily="66" charset="0"/>
              </a:rPr>
              <a:t>Аралас</a:t>
            </a:r>
            <a:r>
              <a:rPr lang="ru-RU" dirty="0">
                <a:latin typeface="Comic Sans MS" panose="030F0702030302020204" pitchFamily="66" charset="0"/>
              </a:rPr>
              <a:t> </a:t>
            </a:r>
            <a:r>
              <a:rPr lang="ru-RU" dirty="0" err="1">
                <a:latin typeface="Comic Sans MS" panose="030F0702030302020204" pitchFamily="66" charset="0"/>
              </a:rPr>
              <a:t>және</a:t>
            </a:r>
            <a:r>
              <a:rPr lang="ru-RU" dirty="0">
                <a:latin typeface="Comic Sans MS" panose="030F0702030302020204" pitchFamily="66" charset="0"/>
              </a:rPr>
              <a:t> </a:t>
            </a:r>
            <a:r>
              <a:rPr lang="ru-RU" dirty="0" err="1">
                <a:latin typeface="Comic Sans MS" panose="030F0702030302020204" pitchFamily="66" charset="0"/>
              </a:rPr>
              <a:t>күрделі</a:t>
            </a:r>
            <a:r>
              <a:rPr lang="ru-RU" dirty="0">
                <a:latin typeface="Comic Sans MS" panose="030F0702030302020204" pitchFamily="66" charset="0"/>
              </a:rPr>
              <a:t> </a:t>
            </a:r>
            <a:r>
              <a:rPr lang="ru-RU" dirty="0" err="1">
                <a:latin typeface="Comic Sans MS" panose="030F0702030302020204" pitchFamily="66" charset="0"/>
              </a:rPr>
              <a:t>ағаштар</a:t>
            </a:r>
            <a:r>
              <a:rPr lang="ru-RU" dirty="0">
                <a:latin typeface="Comic Sans MS" panose="030F0702030302020204" pitchFamily="66" charset="0"/>
              </a:rPr>
              <a:t> </a:t>
            </a:r>
            <a:r>
              <a:rPr lang="ru-RU" dirty="0" err="1">
                <a:latin typeface="Comic Sans MS" panose="030F0702030302020204" pitchFamily="66" charset="0"/>
              </a:rPr>
              <a:t>жиынтығын</a:t>
            </a:r>
            <a:r>
              <a:rPr lang="ru-RU" dirty="0">
                <a:latin typeface="Comic Sans MS" panose="030F0702030302020204" pitchFamily="66" charset="0"/>
              </a:rPr>
              <a:t> </a:t>
            </a:r>
            <a:r>
              <a:rPr lang="ru-RU" dirty="0" err="1">
                <a:latin typeface="Comic Sans MS" panose="030F0702030302020204" pitchFamily="66" charset="0"/>
              </a:rPr>
              <a:t>элементтерге</a:t>
            </a:r>
            <a:r>
              <a:rPr lang="ru-RU" dirty="0">
                <a:latin typeface="Comic Sans MS" panose="030F0702030302020204" pitchFamily="66" charset="0"/>
              </a:rPr>
              <a:t> </a:t>
            </a:r>
            <a:r>
              <a:rPr lang="ru-RU" dirty="0" err="1">
                <a:latin typeface="Comic Sans MS" panose="030F0702030302020204" pitchFamily="66" charset="0"/>
              </a:rPr>
              <a:t>бөледі</a:t>
            </a:r>
            <a:r>
              <a:rPr lang="ru-RU" dirty="0">
                <a:latin typeface="Comic Sans MS" panose="030F0702030302020204" pitchFamily="66" charset="0"/>
              </a:rPr>
              <a:t>.</a:t>
            </a:r>
          </a:p>
        </p:txBody>
      </p:sp>
      <p:pic>
        <p:nvPicPr>
          <p:cNvPr id="5" name="Рисунок 4" descr="Ярусность в растительных сообществах (дубрава). | Садовые деревья ..."/>
          <p:cNvPicPr/>
          <p:nvPr/>
        </p:nvPicPr>
        <p:blipFill>
          <a:blip r:embed="rId2">
            <a:extLst>
              <a:ext uri="{28A0092B-C50C-407E-A947-70E740481C1C}">
                <a14:useLocalDpi xmlns:a14="http://schemas.microsoft.com/office/drawing/2010/main" val="0"/>
              </a:ext>
            </a:extLst>
          </a:blip>
          <a:srcRect l="2886" t="9523" r="2833" b="6667"/>
          <a:stretch>
            <a:fillRect/>
          </a:stretch>
        </p:blipFill>
        <p:spPr bwMode="auto">
          <a:xfrm>
            <a:off x="2783632" y="2420888"/>
            <a:ext cx="6624735" cy="4153070"/>
          </a:xfrm>
          <a:prstGeom prst="rect">
            <a:avLst/>
          </a:prstGeom>
          <a:noFill/>
          <a:ln>
            <a:noFill/>
          </a:ln>
        </p:spPr>
      </p:pic>
    </p:spTree>
    <p:extLst>
      <p:ext uri="{BB962C8B-B14F-4D97-AF65-F5344CB8AC3E}">
        <p14:creationId xmlns:p14="http://schemas.microsoft.com/office/powerpoint/2010/main" val="3327865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58204" cy="582594"/>
          </a:xfrm>
        </p:spPr>
        <p:txBody>
          <a:bodyPr/>
          <a:lstStyle/>
          <a:p>
            <a:pPr algn="ctr"/>
            <a:r>
              <a:rPr lang="ru-RU" sz="3200" b="1" dirty="0" err="1">
                <a:solidFill>
                  <a:schemeClr val="tx1"/>
                </a:solidFill>
                <a:latin typeface="Comic Sans MS" panose="030F0702030302020204" pitchFamily="66" charset="0"/>
                <a:cs typeface="Times New Roman" pitchFamily="18" charset="0"/>
              </a:rPr>
              <a:t>Орман</a:t>
            </a:r>
            <a:r>
              <a:rPr lang="ru-RU" sz="3200" b="1" dirty="0">
                <a:solidFill>
                  <a:schemeClr val="tx1"/>
                </a:solidFill>
                <a:latin typeface="Comic Sans MS" panose="030F0702030302020204" pitchFamily="66" charset="0"/>
                <a:cs typeface="Times New Roman" pitchFamily="18" charset="0"/>
              </a:rPr>
              <a:t> фитоценозы</a:t>
            </a:r>
            <a:endParaRPr lang="ru-RU" b="1" dirty="0">
              <a:solidFill>
                <a:schemeClr val="tx1"/>
              </a:solidFill>
              <a:latin typeface="Comic Sans MS" panose="030F0702030302020204" pitchFamily="66" charset="0"/>
              <a:cs typeface="Times New Roman" pitchFamily="18" charset="0"/>
            </a:endParaRPr>
          </a:p>
        </p:txBody>
      </p:sp>
      <p:sp>
        <p:nvSpPr>
          <p:cNvPr id="3" name="Содержимое 2"/>
          <p:cNvSpPr>
            <a:spLocks noGrp="1"/>
          </p:cNvSpPr>
          <p:nvPr>
            <p:ph sz="quarter" idx="1"/>
          </p:nvPr>
        </p:nvSpPr>
        <p:spPr>
          <a:xfrm>
            <a:off x="1631504" y="857232"/>
            <a:ext cx="8607900" cy="6000768"/>
          </a:xfrm>
        </p:spPr>
        <p:txBody>
          <a:bodyPr>
            <a:normAutofit fontScale="85000" lnSpcReduction="10000"/>
          </a:bodyPr>
          <a:lstStyle/>
          <a:p>
            <a:pPr>
              <a:lnSpc>
                <a:spcPct val="110000"/>
              </a:lnSpc>
              <a:spcBef>
                <a:spcPts val="0"/>
              </a:spcBef>
              <a:buNone/>
            </a:pPr>
            <a:r>
              <a:rPr lang="ru-RU" sz="2500" b="1" dirty="0" err="1">
                <a:solidFill>
                  <a:srgbClr val="FF0000"/>
                </a:solidFill>
                <a:latin typeface="Comic Sans MS" panose="030F0702030302020204" pitchFamily="66" charset="0"/>
                <a:cs typeface="Times New Roman" pitchFamily="18" charset="0"/>
              </a:rPr>
              <a:t>Орман</a:t>
            </a:r>
            <a:r>
              <a:rPr lang="ru-RU" sz="2500" b="1" dirty="0">
                <a:solidFill>
                  <a:srgbClr val="FF0000"/>
                </a:solidFill>
                <a:latin typeface="Comic Sans MS" panose="030F0702030302020204" pitchFamily="66" charset="0"/>
                <a:cs typeface="Times New Roman" pitchFamily="18" charset="0"/>
              </a:rPr>
              <a:t> фитоценозы </a:t>
            </a:r>
            <a:r>
              <a:rPr lang="ru-RU" sz="2500" b="1" dirty="0" err="1">
                <a:latin typeface="Comic Sans MS" panose="030F0702030302020204" pitchFamily="66" charset="0"/>
                <a:cs typeface="Times New Roman" pitchFamily="18" charset="0"/>
              </a:rPr>
              <a:t>құрамына </a:t>
            </a:r>
            <a:r>
              <a:rPr lang="ru-RU" sz="2500" dirty="0" err="1">
                <a:latin typeface="Comic Sans MS" panose="030F0702030302020204" pitchFamily="66" charset="0"/>
                <a:cs typeface="Times New Roman" pitchFamily="18" charset="0"/>
              </a:rPr>
              <a:t>ағаштар </a:t>
            </a:r>
            <a:r>
              <a:rPr lang="ru-RU" sz="2500" dirty="0">
                <a:latin typeface="Comic Sans MS" panose="030F0702030302020204" pitchFamily="66" charset="0"/>
                <a:cs typeface="Times New Roman" pitchFamily="18" charset="0"/>
              </a:rPr>
              <a:t>(доминант, </a:t>
            </a:r>
            <a:r>
              <a:rPr lang="ru-RU" sz="2500" dirty="0" err="1">
                <a:latin typeface="Comic Sans MS" panose="030F0702030302020204" pitchFamily="66" charset="0"/>
                <a:cs typeface="Times New Roman" pitchFamily="18" charset="0"/>
              </a:rPr>
              <a:t>эдификатор</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және негізгі</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өндіруші</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және шыбықтар </a:t>
            </a:r>
            <a:r>
              <a:rPr lang="ru-RU" sz="2500" dirty="0">
                <a:latin typeface="Comic Sans MS" panose="030F0702030302020204" pitchFamily="66" charset="0"/>
                <a:cs typeface="Times New Roman" pitchFamily="18" charset="0"/>
              </a:rPr>
              <a:t>(подрост), </a:t>
            </a:r>
            <a:r>
              <a:rPr lang="ru-RU" sz="2500" dirty="0" err="1">
                <a:latin typeface="Comic Sans MS" panose="030F0702030302020204" pitchFamily="66" charset="0"/>
                <a:cs typeface="Times New Roman" pitchFamily="18" charset="0"/>
              </a:rPr>
              <a:t>бұталар</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аласа</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ағаштар </a:t>
            </a:r>
            <a:r>
              <a:rPr lang="ru-RU" sz="2500" dirty="0">
                <a:latin typeface="Comic Sans MS" panose="030F0702030302020204" pitchFamily="66" charset="0"/>
                <a:cs typeface="Times New Roman" pitchFamily="18" charset="0"/>
              </a:rPr>
              <a:t>(подлесок) </a:t>
            </a:r>
            <a:r>
              <a:rPr lang="ru-RU" sz="2500" dirty="0" err="1">
                <a:latin typeface="Comic Sans MS" panose="030F0702030302020204" pitchFamily="66" charset="0"/>
                <a:cs typeface="Times New Roman" pitchFamily="18" charset="0"/>
              </a:rPr>
              <a:t>топырақ бетіндегі</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тірі</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жабын</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кіреді</a:t>
            </a:r>
            <a:r>
              <a:rPr lang="ru-RU" sz="2500" dirty="0">
                <a:latin typeface="Comic Sans MS" panose="030F0702030302020204" pitchFamily="66" charset="0"/>
                <a:cs typeface="Times New Roman" pitchFamily="18" charset="0"/>
              </a:rPr>
              <a:t>.</a:t>
            </a:r>
          </a:p>
          <a:p>
            <a:pPr>
              <a:lnSpc>
                <a:spcPct val="110000"/>
              </a:lnSpc>
              <a:spcBef>
                <a:spcPts val="0"/>
              </a:spcBef>
              <a:buNone/>
            </a:pPr>
            <a:r>
              <a:rPr lang="ru-RU" sz="2500" b="1" dirty="0">
                <a:latin typeface="Comic Sans MS" panose="030F0702030302020204" pitchFamily="66" charset="0"/>
                <a:cs typeface="Times New Roman" pitchFamily="18" charset="0"/>
              </a:rPr>
              <a:t>Подрост </a:t>
            </a:r>
            <a:r>
              <a:rPr lang="ru-RU" sz="2500" b="1" dirty="0" err="1">
                <a:latin typeface="Comic Sans MS" panose="030F0702030302020204" pitchFamily="66" charset="0"/>
                <a:cs typeface="Times New Roman" pitchFamily="18" charset="0"/>
              </a:rPr>
              <a:t>дегеніміз</a:t>
            </a:r>
            <a:r>
              <a:rPr lang="ru-RU" sz="2500" b="1" dirty="0">
                <a:latin typeface="Comic Sans MS" panose="030F0702030302020204" pitchFamily="66" charset="0"/>
                <a:cs typeface="Times New Roman" pitchFamily="18" charset="0"/>
              </a:rPr>
              <a:t> </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жас</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ағаштар жиынтығы</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олар</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ескі</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ағаштар шымылдығы астында</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болады</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Ағаштар бір</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жасқа дейін</a:t>
            </a:r>
            <a:r>
              <a:rPr lang="ru-RU" sz="2500" dirty="0">
                <a:latin typeface="Comic Sans MS" panose="030F0702030302020204" pitchFamily="66" charset="0"/>
                <a:cs typeface="Times New Roman" pitchFamily="18" charset="0"/>
              </a:rPr>
              <a:t> </a:t>
            </a:r>
            <a:r>
              <a:rPr lang="ru-RU" sz="2500" b="1" dirty="0" err="1">
                <a:latin typeface="Comic Sans MS" panose="030F0702030302020204" pitchFamily="66" charset="0"/>
                <a:cs typeface="Times New Roman" pitchFamily="18" charset="0"/>
              </a:rPr>
              <a:t>көктеу </a:t>
            </a:r>
            <a:r>
              <a:rPr lang="ru-RU" sz="2500" dirty="0" err="1">
                <a:latin typeface="Comic Sans MS" panose="030F0702030302020204" pitchFamily="66" charset="0"/>
                <a:cs typeface="Times New Roman" pitchFamily="18" charset="0"/>
              </a:rPr>
              <a:t>деп</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аталады</a:t>
            </a:r>
            <a:r>
              <a:rPr lang="ru-RU" sz="2500" dirty="0">
                <a:latin typeface="Comic Sans MS" panose="030F0702030302020204" pitchFamily="66" charset="0"/>
                <a:cs typeface="Times New Roman" pitchFamily="18" charset="0"/>
              </a:rPr>
              <a:t>, 3-5 </a:t>
            </a:r>
            <a:r>
              <a:rPr lang="ru-RU" sz="2500" dirty="0" err="1">
                <a:latin typeface="Comic Sans MS" panose="030F0702030302020204" pitchFamily="66" charset="0"/>
                <a:cs typeface="Times New Roman" pitchFamily="18" charset="0"/>
              </a:rPr>
              <a:t>жасқа дейін</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өзі </a:t>
            </a:r>
            <a:r>
              <a:rPr lang="ru-RU" sz="2500" b="1" dirty="0" err="1">
                <a:latin typeface="Comic Sans MS" panose="030F0702030302020204" pitchFamily="66" charset="0"/>
                <a:cs typeface="Times New Roman" pitchFamily="18" charset="0"/>
              </a:rPr>
              <a:t>көктеп шыққан </a:t>
            </a:r>
            <a:r>
              <a:rPr lang="ru-RU" sz="2500" dirty="0" err="1">
                <a:latin typeface="Comic Sans MS" panose="030F0702030302020204" pitchFamily="66" charset="0"/>
                <a:cs typeface="Times New Roman" pitchFamily="18" charset="0"/>
              </a:rPr>
              <a:t>дейді</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Топырақ бетіндегі</a:t>
            </a:r>
            <a:r>
              <a:rPr lang="ru-RU" sz="2500" dirty="0">
                <a:latin typeface="Comic Sans MS" panose="030F0702030302020204" pitchFamily="66" charset="0"/>
                <a:cs typeface="Times New Roman" pitchFamily="18" charset="0"/>
              </a:rPr>
              <a:t> </a:t>
            </a:r>
            <a:r>
              <a:rPr lang="ru-RU" sz="2500" b="1" dirty="0" err="1">
                <a:latin typeface="Comic Sans MS" panose="030F0702030302020204" pitchFamily="66" charset="0"/>
                <a:cs typeface="Times New Roman" pitchFamily="18" charset="0"/>
              </a:rPr>
              <a:t>тірі</a:t>
            </a:r>
            <a:r>
              <a:rPr lang="ru-RU" sz="2500" b="1" dirty="0">
                <a:latin typeface="Comic Sans MS" panose="030F0702030302020204" pitchFamily="66" charset="0"/>
                <a:cs typeface="Times New Roman" pitchFamily="18" charset="0"/>
              </a:rPr>
              <a:t> </a:t>
            </a:r>
            <a:r>
              <a:rPr lang="ru-RU" sz="2500" b="1" dirty="0" err="1">
                <a:latin typeface="Comic Sans MS" panose="030F0702030302020204" pitchFamily="66" charset="0"/>
                <a:cs typeface="Times New Roman" pitchFamily="18" charset="0"/>
              </a:rPr>
              <a:t>жабын</a:t>
            </a:r>
            <a:r>
              <a:rPr lang="ru-RU" sz="2500" b="1" dirty="0">
                <a:latin typeface="Comic Sans MS" panose="030F0702030302020204" pitchFamily="66" charset="0"/>
                <a:cs typeface="Times New Roman" pitchFamily="18" charset="0"/>
              </a:rPr>
              <a:t> </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мүктердің, қыналардың, шөптесін өсімдіктердің және бұталардың жиынтығы.</a:t>
            </a:r>
            <a:endParaRPr lang="ru-RU" sz="2500" dirty="0">
              <a:latin typeface="Comic Sans MS" panose="030F0702030302020204" pitchFamily="66" charset="0"/>
              <a:cs typeface="Times New Roman" pitchFamily="18" charset="0"/>
            </a:endParaRPr>
          </a:p>
          <a:p>
            <a:pPr>
              <a:lnSpc>
                <a:spcPct val="110000"/>
              </a:lnSpc>
              <a:spcBef>
                <a:spcPts val="0"/>
              </a:spcBef>
              <a:buNone/>
            </a:pPr>
            <a:r>
              <a:rPr lang="ru-RU" sz="2500" b="1" dirty="0" err="1">
                <a:solidFill>
                  <a:srgbClr val="FF0000"/>
                </a:solidFill>
                <a:latin typeface="Comic Sans MS" panose="030F0702030302020204" pitchFamily="66" charset="0"/>
                <a:cs typeface="Times New Roman" pitchFamily="18" charset="0"/>
              </a:rPr>
              <a:t>Орман</a:t>
            </a:r>
            <a:r>
              <a:rPr lang="ru-RU" sz="2500" b="1" dirty="0">
                <a:solidFill>
                  <a:srgbClr val="FF0000"/>
                </a:solidFill>
                <a:latin typeface="Comic Sans MS" panose="030F0702030302020204" pitchFamily="66" charset="0"/>
                <a:cs typeface="Times New Roman" pitchFamily="18" charset="0"/>
              </a:rPr>
              <a:t> </a:t>
            </a:r>
            <a:r>
              <a:rPr lang="ru-RU" sz="2500" b="1" dirty="0" err="1">
                <a:solidFill>
                  <a:srgbClr val="FF0000"/>
                </a:solidFill>
                <a:latin typeface="Comic Sans MS" panose="030F0702030302020204" pitchFamily="66" charset="0"/>
                <a:cs typeface="Times New Roman" pitchFamily="18" charset="0"/>
              </a:rPr>
              <a:t>фитоценозына</a:t>
            </a:r>
            <a:r>
              <a:rPr lang="ru-RU" sz="2500" b="1" dirty="0">
                <a:solidFill>
                  <a:srgbClr val="FF0000"/>
                </a:solidFill>
                <a:latin typeface="Comic Sans MS" panose="030F0702030302020204" pitchFamily="66" charset="0"/>
                <a:cs typeface="Times New Roman" pitchFamily="18" charset="0"/>
              </a:rPr>
              <a:t> </a:t>
            </a:r>
            <a:r>
              <a:rPr lang="ru-RU" sz="2500" b="1" dirty="0" err="1">
                <a:solidFill>
                  <a:srgbClr val="FF0000"/>
                </a:solidFill>
                <a:latin typeface="Comic Sans MS" panose="030F0702030302020204" pitchFamily="66" charset="0"/>
                <a:cs typeface="Times New Roman" pitchFamily="18" charset="0"/>
              </a:rPr>
              <a:t>тән белгі</a:t>
            </a:r>
            <a:r>
              <a:rPr lang="ru-RU" sz="2500" b="1" dirty="0">
                <a:solidFill>
                  <a:srgbClr val="FF0000"/>
                </a:solidFill>
                <a:latin typeface="Comic Sans MS" panose="030F0702030302020204" pitchFamily="66" charset="0"/>
                <a:cs typeface="Times New Roman" pitchFamily="18" charset="0"/>
              </a:rPr>
              <a:t> – </a:t>
            </a:r>
            <a:r>
              <a:rPr lang="ru-RU" sz="2500" dirty="0" err="1">
                <a:latin typeface="Comic Sans MS" panose="030F0702030302020204" pitchFamily="66" charset="0"/>
                <a:cs typeface="Times New Roman" pitchFamily="18" charset="0"/>
              </a:rPr>
              <a:t>ерекше</a:t>
            </a:r>
            <a:r>
              <a:rPr lang="ru-RU" sz="2500" dirty="0">
                <a:latin typeface="Comic Sans MS" panose="030F0702030302020204" pitchFamily="66" charset="0"/>
                <a:cs typeface="Times New Roman" pitchFamily="18" charset="0"/>
              </a:rPr>
              <a:t> микроклимат. </a:t>
            </a:r>
            <a:r>
              <a:rPr lang="ru-RU" sz="2500" dirty="0" err="1">
                <a:latin typeface="Comic Sans MS" panose="030F0702030302020204" pitchFamily="66" charset="0"/>
                <a:cs typeface="Times New Roman" pitchFamily="18" charset="0"/>
              </a:rPr>
              <a:t>Өйткені шымылдық арқылы жылу</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және жарық өте </a:t>
            </a:r>
            <a:r>
              <a:rPr lang="ru-RU" sz="2500" dirty="0">
                <a:latin typeface="Comic Sans MS" panose="030F0702030302020204" pitchFamily="66" charset="0"/>
                <a:cs typeface="Times New Roman" pitchFamily="18" charset="0"/>
              </a:rPr>
              <a:t>аз </a:t>
            </a:r>
            <a:r>
              <a:rPr lang="ru-RU" sz="2500" dirty="0" err="1">
                <a:latin typeface="Comic Sans MS" panose="030F0702030302020204" pitchFamily="66" charset="0"/>
                <a:cs typeface="Times New Roman" pitchFamily="18" charset="0"/>
              </a:rPr>
              <a:t>өтеді</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Жел</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жоқ</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жауын-шашын</a:t>
            </a:r>
            <a:r>
              <a:rPr lang="ru-RU" sz="2500" dirty="0">
                <a:latin typeface="Comic Sans MS" panose="030F0702030302020204" pitchFamily="66" charset="0"/>
                <a:cs typeface="Times New Roman" pitchFamily="18" charset="0"/>
              </a:rPr>
              <a:t> да </a:t>
            </a:r>
            <a:r>
              <a:rPr lang="ru-RU" sz="2500" dirty="0" err="1">
                <a:latin typeface="Comic Sans MS" panose="030F0702030302020204" pitchFamily="66" charset="0"/>
                <a:cs typeface="Times New Roman" pitchFamily="18" charset="0"/>
              </a:rPr>
              <a:t>түгел</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жетпейді</a:t>
            </a:r>
            <a:r>
              <a:rPr lang="ru-RU" sz="2500" dirty="0">
                <a:latin typeface="Comic Sans MS" panose="030F0702030302020204" pitchFamily="66" charset="0"/>
                <a:cs typeface="Times New Roman" pitchFamily="18" charset="0"/>
              </a:rPr>
              <a:t>. </a:t>
            </a:r>
          </a:p>
          <a:p>
            <a:pPr>
              <a:lnSpc>
                <a:spcPct val="110000"/>
              </a:lnSpc>
              <a:spcBef>
                <a:spcPts val="0"/>
              </a:spcBef>
              <a:buNone/>
            </a:pPr>
            <a:r>
              <a:rPr lang="ru-RU" sz="2500" dirty="0" err="1">
                <a:latin typeface="Comic Sans MS" panose="030F0702030302020204" pitchFamily="66" charset="0"/>
                <a:cs typeface="Times New Roman" pitchFamily="18" charset="0"/>
              </a:rPr>
              <a:t>Орманның</a:t>
            </a:r>
            <a:r>
              <a:rPr lang="ru-RU" sz="2500" dirty="0">
                <a:latin typeface="Comic Sans MS" panose="030F0702030302020204" pitchFamily="66" charset="0"/>
                <a:cs typeface="Times New Roman" pitchFamily="18" charset="0"/>
              </a:rPr>
              <a:t> </a:t>
            </a:r>
            <a:r>
              <a:rPr lang="ru-RU" sz="2500" b="1" dirty="0" err="1">
                <a:solidFill>
                  <a:srgbClr val="FF0000"/>
                </a:solidFill>
                <a:latin typeface="Comic Sans MS" panose="030F0702030302020204" pitchFamily="66" charset="0"/>
                <a:cs typeface="Times New Roman" pitchFamily="18" charset="0"/>
              </a:rPr>
              <a:t>тағы</a:t>
            </a:r>
            <a:r>
              <a:rPr lang="ru-RU" sz="2500" b="1" dirty="0">
                <a:solidFill>
                  <a:srgbClr val="FF0000"/>
                </a:solidFill>
                <a:latin typeface="Comic Sans MS" panose="030F0702030302020204" pitchFamily="66" charset="0"/>
                <a:cs typeface="Times New Roman" pitchFamily="18" charset="0"/>
              </a:rPr>
              <a:t> </a:t>
            </a:r>
            <a:r>
              <a:rPr lang="ru-RU" sz="2500" b="1" dirty="0" err="1">
                <a:solidFill>
                  <a:srgbClr val="FF0000"/>
                </a:solidFill>
                <a:latin typeface="Comic Sans MS" panose="030F0702030302020204" pitchFamily="66" charset="0"/>
                <a:cs typeface="Times New Roman" pitchFamily="18" charset="0"/>
              </a:rPr>
              <a:t>бір</a:t>
            </a:r>
            <a:r>
              <a:rPr lang="ru-RU" sz="2500" b="1" dirty="0">
                <a:solidFill>
                  <a:srgbClr val="FF0000"/>
                </a:solidFill>
                <a:latin typeface="Comic Sans MS" panose="030F0702030302020204" pitchFamily="66" charset="0"/>
                <a:cs typeface="Times New Roman" pitchFamily="18" charset="0"/>
              </a:rPr>
              <a:t> </a:t>
            </a:r>
            <a:r>
              <a:rPr lang="ru-RU" sz="2500" b="1" dirty="0" err="1">
                <a:solidFill>
                  <a:srgbClr val="FF0000"/>
                </a:solidFill>
                <a:latin typeface="Comic Sans MS" panose="030F0702030302020204" pitchFamily="66" charset="0"/>
                <a:cs typeface="Times New Roman" pitchFamily="18" charset="0"/>
              </a:rPr>
              <a:t>ерекшелігі</a:t>
            </a:r>
            <a:r>
              <a:rPr lang="ru-RU" sz="2500" b="1" dirty="0">
                <a:solidFill>
                  <a:srgbClr val="FF0000"/>
                </a:solidFill>
                <a:latin typeface="Comic Sans MS" panose="030F0702030302020204" pitchFamily="66" charset="0"/>
                <a:cs typeface="Times New Roman" pitchFamily="18" charset="0"/>
              </a:rPr>
              <a:t> </a:t>
            </a:r>
            <a:r>
              <a:rPr lang="ru-RU" sz="2500" dirty="0">
                <a:solidFill>
                  <a:srgbClr val="FF0000"/>
                </a:solidFill>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төсеніш</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топырақ</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бетіндегі</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қабат</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өсімдіктер</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қалдықтарынан</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пайда</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болған</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Төсенішіне байланысты</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оның ерекше</a:t>
            </a:r>
            <a:r>
              <a:rPr lang="ru-RU" sz="2500" dirty="0">
                <a:latin typeface="Comic Sans MS" panose="030F0702030302020204" pitchFamily="66" charset="0"/>
                <a:cs typeface="Times New Roman" pitchFamily="18" charset="0"/>
              </a:rPr>
              <a:t> микроклимат </a:t>
            </a:r>
            <a:r>
              <a:rPr lang="ru-RU" sz="2500" dirty="0" err="1">
                <a:latin typeface="Comic Sans MS" panose="030F0702030302020204" pitchFamily="66" charset="0"/>
                <a:cs typeface="Times New Roman" pitchFamily="18" charset="0"/>
              </a:rPr>
              <a:t>жағдайында ыдырауына</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байланысты</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топырақ процестерінде</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тиісті</a:t>
            </a:r>
            <a:r>
              <a:rPr lang="ru-RU" sz="2500" dirty="0">
                <a:latin typeface="Comic Sans MS" panose="030F0702030302020204" pitchFamily="66" charset="0"/>
                <a:cs typeface="Times New Roman" pitchFamily="18" charset="0"/>
              </a:rPr>
              <a:t> режим </a:t>
            </a:r>
            <a:r>
              <a:rPr lang="ru-RU" sz="2500" dirty="0" err="1">
                <a:latin typeface="Comic Sans MS" panose="030F0702030302020204" pitchFamily="66" charset="0"/>
                <a:cs typeface="Times New Roman" pitchFamily="18" charset="0"/>
              </a:rPr>
              <a:t>болады</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Орман</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топырақтары өзінің морфологиясымен</a:t>
            </a:r>
            <a:r>
              <a:rPr lang="ru-RU" sz="2500" dirty="0">
                <a:latin typeface="Comic Sans MS" panose="030F0702030302020204" pitchFamily="66" charset="0"/>
                <a:cs typeface="Times New Roman" pitchFamily="18" charset="0"/>
              </a:rPr>
              <a:t> </a:t>
            </a:r>
            <a:r>
              <a:rPr lang="ru-RU" sz="2500" dirty="0" err="1">
                <a:latin typeface="Comic Sans MS" panose="030F0702030302020204" pitchFamily="66" charset="0"/>
                <a:cs typeface="Times New Roman" pitchFamily="18" charset="0"/>
              </a:rPr>
              <a:t>және физикалық-химиялық көрсеткіштерімен ерекшеленеді</a:t>
            </a:r>
            <a:r>
              <a:rPr lang="ru-RU" sz="2500" dirty="0">
                <a:latin typeface="Comic Sans MS" panose="030F0702030302020204" pitchFamily="66" charset="0"/>
                <a:cs typeface="Times New Roman" pitchFamily="18" charset="0"/>
              </a:rPr>
              <a:t>.</a:t>
            </a:r>
          </a:p>
          <a:p>
            <a:pPr>
              <a:buNone/>
            </a:pPr>
            <a:endParaRPr lang="ru-RU" dirty="0"/>
          </a:p>
        </p:txBody>
      </p:sp>
    </p:spTree>
    <p:extLst>
      <p:ext uri="{BB962C8B-B14F-4D97-AF65-F5344CB8AC3E}">
        <p14:creationId xmlns:p14="http://schemas.microsoft.com/office/powerpoint/2010/main" val="877333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3512" y="274638"/>
            <a:ext cx="8607330" cy="537400"/>
          </a:xfrm>
        </p:spPr>
        <p:txBody>
          <a:bodyPr>
            <a:normAutofit/>
          </a:bodyPr>
          <a:lstStyle/>
          <a:p>
            <a:pPr algn="ctr"/>
            <a:r>
              <a:rPr lang="ru-RU" sz="2400" b="1" dirty="0" err="1">
                <a:solidFill>
                  <a:schemeClr val="tx1"/>
                </a:solidFill>
                <a:latin typeface="Comic Sans MS" panose="030F0702030302020204" pitchFamily="66" charset="0"/>
                <a:cs typeface="Times New Roman" pitchFamily="18" charset="0"/>
              </a:rPr>
              <a:t>Орман</a:t>
            </a:r>
            <a:r>
              <a:rPr lang="ru-RU" sz="2400" b="1" dirty="0">
                <a:solidFill>
                  <a:schemeClr val="tx1"/>
                </a:solidFill>
                <a:latin typeface="Comic Sans MS" panose="030F0702030302020204" pitchFamily="66" charset="0"/>
                <a:cs typeface="Times New Roman" pitchFamily="18" charset="0"/>
              </a:rPr>
              <a:t> </a:t>
            </a:r>
            <a:r>
              <a:rPr lang="ru-RU" sz="2400" b="1" dirty="0" err="1">
                <a:solidFill>
                  <a:schemeClr val="tx1"/>
                </a:solidFill>
                <a:latin typeface="Comic Sans MS" panose="030F0702030302020204" pitchFamily="66" charset="0"/>
                <a:cs typeface="Times New Roman" pitchFamily="18" charset="0"/>
              </a:rPr>
              <a:t>фитоценозының тік</a:t>
            </a:r>
            <a:r>
              <a:rPr lang="ru-RU" sz="2400" b="1" dirty="0">
                <a:solidFill>
                  <a:schemeClr val="tx1"/>
                </a:solidFill>
                <a:latin typeface="Comic Sans MS" panose="030F0702030302020204" pitchFamily="66" charset="0"/>
                <a:cs typeface="Times New Roman" pitchFamily="18" charset="0"/>
              </a:rPr>
              <a:t> </a:t>
            </a:r>
            <a:r>
              <a:rPr lang="ru-RU" sz="2400" b="1" dirty="0" err="1">
                <a:solidFill>
                  <a:schemeClr val="tx1"/>
                </a:solidFill>
                <a:latin typeface="Comic Sans MS" panose="030F0702030302020204" pitchFamily="66" charset="0"/>
                <a:cs typeface="Times New Roman" pitchFamily="18" charset="0"/>
              </a:rPr>
              <a:t>және көлденең құрылымы</a:t>
            </a:r>
            <a:endParaRPr lang="ru-RU" sz="2400" b="1" dirty="0">
              <a:solidFill>
                <a:schemeClr val="tx1"/>
              </a:solidFill>
              <a:latin typeface="Comic Sans MS" panose="030F0702030302020204" pitchFamily="66" charset="0"/>
              <a:cs typeface="Times New Roman" pitchFamily="18" charset="0"/>
            </a:endParaRPr>
          </a:p>
        </p:txBody>
      </p:sp>
      <p:sp>
        <p:nvSpPr>
          <p:cNvPr id="3" name="Содержимое 2"/>
          <p:cNvSpPr>
            <a:spLocks noGrp="1"/>
          </p:cNvSpPr>
          <p:nvPr>
            <p:ph sz="quarter" idx="1"/>
          </p:nvPr>
        </p:nvSpPr>
        <p:spPr>
          <a:xfrm>
            <a:off x="1981200" y="928670"/>
            <a:ext cx="8329642" cy="3076394"/>
          </a:xfrm>
        </p:spPr>
        <p:txBody>
          <a:bodyPr>
            <a:normAutofit fontScale="92500" lnSpcReduction="10000"/>
          </a:bodyPr>
          <a:lstStyle/>
          <a:p>
            <a:pPr>
              <a:spcBef>
                <a:spcPts val="0"/>
              </a:spcBef>
              <a:buNone/>
            </a:pPr>
            <a:r>
              <a:rPr lang="ru-RU" sz="1700" dirty="0" err="1">
                <a:latin typeface="Comic Sans MS" panose="030F0702030302020204" pitchFamily="66" charset="0"/>
                <a:cs typeface="Times New Roman" pitchFamily="18" charset="0"/>
              </a:rPr>
              <a:t>Тігінен</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ол</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ярустарға бөлінеді, ол</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ярустар</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өсімдіктердің әртүрлі тіршілік</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формаларынан</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және түрлерінен тұрады.</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Мұндай ярустар</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геоботаникада</a:t>
            </a:r>
            <a:r>
              <a:rPr lang="ru-RU" sz="1700" dirty="0">
                <a:latin typeface="Comic Sans MS" panose="030F0702030302020204" pitchFamily="66" charset="0"/>
                <a:cs typeface="Times New Roman" pitchFamily="18" charset="0"/>
              </a:rPr>
              <a:t> </a:t>
            </a:r>
            <a:r>
              <a:rPr lang="ru-RU" sz="1700" b="1" dirty="0" err="1">
                <a:latin typeface="Comic Sans MS" panose="030F0702030302020204" pitchFamily="66" charset="0"/>
                <a:cs typeface="Times New Roman" pitchFamily="18" charset="0"/>
              </a:rPr>
              <a:t>синузиялар</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деп</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аталады</a:t>
            </a:r>
            <a:r>
              <a:rPr lang="ru-RU" sz="1700" dirty="0">
                <a:latin typeface="Comic Sans MS" panose="030F0702030302020204" pitchFamily="66" charset="0"/>
                <a:cs typeface="Times New Roman" pitchFamily="18" charset="0"/>
              </a:rPr>
              <a:t>.</a:t>
            </a:r>
          </a:p>
          <a:p>
            <a:pPr>
              <a:spcBef>
                <a:spcPts val="0"/>
              </a:spcBef>
              <a:buNone/>
            </a:pPr>
            <a:r>
              <a:rPr lang="ru-RU" sz="1700" dirty="0" err="1">
                <a:latin typeface="Comic Sans MS" panose="030F0702030302020204" pitchFamily="66" charset="0"/>
                <a:cs typeface="Times New Roman" pitchFamily="18" charset="0"/>
              </a:rPr>
              <a:t>Егер</a:t>
            </a:r>
            <a:r>
              <a:rPr lang="ru-RU" sz="1700" dirty="0">
                <a:latin typeface="Comic Sans MS" panose="030F0702030302020204" pitchFamily="66" charset="0"/>
                <a:cs typeface="Times New Roman" pitchFamily="18" charset="0"/>
              </a:rPr>
              <a:t> де </a:t>
            </a:r>
            <a:r>
              <a:rPr lang="ru-RU" sz="1700" dirty="0" err="1">
                <a:latin typeface="Comic Sans MS" panose="030F0702030302020204" pitchFamily="66" charset="0"/>
                <a:cs typeface="Times New Roman" pitchFamily="18" charset="0"/>
              </a:rPr>
              <a:t>ағаштар әртүрлі породалардан</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және әртүрлі жастағы болса</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онда</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олардың бөлшектенуі </a:t>
            </a:r>
            <a:r>
              <a:rPr lang="ru-RU" sz="1700" dirty="0">
                <a:latin typeface="Comic Sans MS" panose="030F0702030302020204" pitchFamily="66" charset="0"/>
                <a:cs typeface="Times New Roman" pitchFamily="18" charset="0"/>
              </a:rPr>
              <a:t>(</a:t>
            </a:r>
            <a:r>
              <a:rPr lang="ru-RU" sz="1700" dirty="0" err="1">
                <a:latin typeface="Comic Sans MS" panose="030F0702030302020204" pitchFamily="66" charset="0"/>
                <a:cs typeface="Times New Roman" pitchFamily="18" charset="0"/>
              </a:rPr>
              <a:t>синузияларға бөлінуі</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қиындай түседі</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Төменгі ярустар</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синузиялары</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құрамына бұталар, жартылай</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бұталар, бұташалар, шөптер, мүктер, қыналар кіреді</a:t>
            </a:r>
            <a:r>
              <a:rPr lang="ru-RU" sz="1700" dirty="0">
                <a:latin typeface="Comic Sans MS" panose="030F0702030302020204" pitchFamily="66" charset="0"/>
                <a:cs typeface="Times New Roman" pitchFamily="18" charset="0"/>
              </a:rPr>
              <a:t>.</a:t>
            </a:r>
          </a:p>
          <a:p>
            <a:pPr>
              <a:spcBef>
                <a:spcPts val="0"/>
              </a:spcBef>
              <a:buNone/>
            </a:pPr>
            <a:r>
              <a:rPr lang="ru-RU" sz="1700" dirty="0" err="1">
                <a:latin typeface="Comic Sans MS" panose="030F0702030302020204" pitchFamily="66" charset="0"/>
                <a:cs typeface="Times New Roman" pitchFamily="18" charset="0"/>
              </a:rPr>
              <a:t>Фитоценоздың көлденең құрылымы </a:t>
            </a:r>
            <a:r>
              <a:rPr lang="ru-RU" sz="1700" dirty="0">
                <a:latin typeface="Comic Sans MS" panose="030F0702030302020204" pitchFamily="66" charset="0"/>
                <a:cs typeface="Times New Roman" pitchFamily="18" charset="0"/>
              </a:rPr>
              <a:t>да </a:t>
            </a:r>
            <a:r>
              <a:rPr lang="ru-RU" sz="1700" dirty="0" err="1">
                <a:latin typeface="Comic Sans MS" panose="030F0702030302020204" pitchFamily="66" charset="0"/>
                <a:cs typeface="Times New Roman" pitchFamily="18" charset="0"/>
              </a:rPr>
              <a:t>біркелкі</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емес</a:t>
            </a:r>
            <a:r>
              <a:rPr lang="ru-RU" sz="1700" dirty="0">
                <a:latin typeface="Comic Sans MS" panose="030F0702030302020204" pitchFamily="66" charset="0"/>
                <a:cs typeface="Times New Roman" pitchFamily="18" charset="0"/>
              </a:rPr>
              <a:t>, </a:t>
            </a:r>
            <a:r>
              <a:rPr lang="ru-RU" sz="1700" b="1" dirty="0" err="1">
                <a:latin typeface="Comic Sans MS" panose="030F0702030302020204" pitchFamily="66" charset="0"/>
                <a:cs typeface="Times New Roman" pitchFamily="18" charset="0"/>
              </a:rPr>
              <a:t>мозайкалық </a:t>
            </a:r>
            <a:r>
              <a:rPr lang="ru-RU" sz="1700" dirty="0" err="1">
                <a:latin typeface="Comic Sans MS" panose="030F0702030302020204" pitchFamily="66" charset="0"/>
                <a:cs typeface="Times New Roman" pitchFamily="18" charset="0"/>
              </a:rPr>
              <a:t>байқалады</a:t>
            </a:r>
            <a:r>
              <a:rPr lang="ru-RU" sz="1700" dirty="0">
                <a:latin typeface="Comic Sans MS" panose="030F0702030302020204" pitchFamily="66" charset="0"/>
                <a:cs typeface="Times New Roman" pitchFamily="18" charset="0"/>
              </a:rPr>
              <a:t>. Оны </a:t>
            </a:r>
            <a:r>
              <a:rPr lang="ru-RU" sz="1700" dirty="0" err="1">
                <a:latin typeface="Comic Sans MS" panose="030F0702030302020204" pitchFamily="66" charset="0"/>
                <a:cs typeface="Times New Roman" pitchFamily="18" charset="0"/>
              </a:rPr>
              <a:t>ағаштардың құрамының біркелкі</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еместігімен</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ағаштардың топтана</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орналасуымен</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микрорельефтің және топырақтың біркелкі</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еместігімен</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түсіндіруге болады</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Орман</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мозайкасының жеке</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элементтерін</a:t>
            </a:r>
            <a:r>
              <a:rPr lang="ru-RU" sz="1700" dirty="0">
                <a:latin typeface="Comic Sans MS" panose="030F0702030302020204" pitchFamily="66" charset="0"/>
                <a:cs typeface="Times New Roman" pitchFamily="18" charset="0"/>
              </a:rPr>
              <a:t> </a:t>
            </a:r>
            <a:r>
              <a:rPr lang="ru-RU" sz="1700" b="1" dirty="0">
                <a:latin typeface="Comic Sans MS" panose="030F0702030302020204" pitchFamily="66" charset="0"/>
                <a:cs typeface="Times New Roman" pitchFamily="18" charset="0"/>
              </a:rPr>
              <a:t>парцелла </a:t>
            </a:r>
            <a:r>
              <a:rPr lang="ru-RU" sz="1700" dirty="0" err="1">
                <a:latin typeface="Comic Sans MS" panose="030F0702030302020204" pitchFamily="66" charset="0"/>
                <a:cs typeface="Times New Roman" pitchFamily="18" charset="0"/>
              </a:rPr>
              <a:t>деп</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атайды</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кейбір</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геоботаникалық әдебиеттерде микротоптар</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ценоэлементтер</a:t>
            </a:r>
            <a:r>
              <a:rPr lang="ru-RU" sz="1700" dirty="0">
                <a:latin typeface="Comic Sans MS" panose="030F0702030302020204" pitchFamily="66" charset="0"/>
                <a:cs typeface="Times New Roman" pitchFamily="18" charset="0"/>
              </a:rPr>
              <a:t> </a:t>
            </a:r>
            <a:r>
              <a:rPr lang="ru-RU" sz="1700" dirty="0" err="1">
                <a:latin typeface="Comic Sans MS" panose="030F0702030302020204" pitchFamily="66" charset="0"/>
                <a:cs typeface="Times New Roman" pitchFamily="18" charset="0"/>
              </a:rPr>
              <a:t>деп</a:t>
            </a:r>
            <a:r>
              <a:rPr lang="ru-RU" sz="1700" dirty="0">
                <a:latin typeface="Comic Sans MS" panose="030F0702030302020204" pitchFamily="66" charset="0"/>
                <a:cs typeface="Times New Roman" pitchFamily="18" charset="0"/>
              </a:rPr>
              <a:t> те </a:t>
            </a:r>
            <a:r>
              <a:rPr lang="ru-RU" sz="1700" dirty="0" err="1">
                <a:latin typeface="Comic Sans MS" panose="030F0702030302020204" pitchFamily="66" charset="0"/>
                <a:cs typeface="Times New Roman" pitchFamily="18" charset="0"/>
              </a:rPr>
              <a:t>атайды</a:t>
            </a:r>
            <a:r>
              <a:rPr lang="ru-RU" sz="1700" dirty="0">
                <a:latin typeface="Comic Sans MS" panose="030F0702030302020204" pitchFamily="66" charset="0"/>
                <a:cs typeface="Times New Roman" pitchFamily="18" charset="0"/>
              </a:rPr>
              <a:t>).</a:t>
            </a:r>
          </a:p>
          <a:p>
            <a:pPr>
              <a:buNone/>
            </a:pPr>
            <a:endParaRPr lang="ru-RU" dirty="0">
              <a:latin typeface="Comic Sans MS" panose="030F0702030302020204" pitchFamily="66" charset="0"/>
            </a:endParaRPr>
          </a:p>
        </p:txBody>
      </p:sp>
      <p:pic>
        <p:nvPicPr>
          <p:cNvPr id="4" name="Рисунок 3" descr="Консорция"/>
          <p:cNvPicPr/>
          <p:nvPr/>
        </p:nvPicPr>
        <p:blipFill>
          <a:blip r:embed="rId2">
            <a:extLst>
              <a:ext uri="{28A0092B-C50C-407E-A947-70E740481C1C}">
                <a14:useLocalDpi xmlns:a14="http://schemas.microsoft.com/office/drawing/2010/main" val="0"/>
              </a:ext>
            </a:extLst>
          </a:blip>
          <a:srcRect/>
          <a:stretch>
            <a:fillRect/>
          </a:stretch>
        </p:blipFill>
        <p:spPr bwMode="auto">
          <a:xfrm>
            <a:off x="2442781" y="4005064"/>
            <a:ext cx="7128792" cy="2664296"/>
          </a:xfrm>
          <a:prstGeom prst="rect">
            <a:avLst/>
          </a:prstGeom>
          <a:noFill/>
          <a:ln>
            <a:noFill/>
          </a:ln>
        </p:spPr>
      </p:pic>
    </p:spTree>
    <p:extLst>
      <p:ext uri="{BB962C8B-B14F-4D97-AF65-F5344CB8AC3E}">
        <p14:creationId xmlns:p14="http://schemas.microsoft.com/office/powerpoint/2010/main" val="1724632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3512" y="404664"/>
            <a:ext cx="8607330" cy="868346"/>
          </a:xfrm>
        </p:spPr>
        <p:txBody>
          <a:bodyPr>
            <a:noAutofit/>
          </a:bodyPr>
          <a:lstStyle/>
          <a:p>
            <a:pPr algn="ctr"/>
            <a:r>
              <a:rPr lang="ru-RU" sz="2800" b="1" dirty="0" err="1">
                <a:solidFill>
                  <a:schemeClr val="tx1"/>
                </a:solidFill>
                <a:latin typeface="Comic Sans MS" panose="030F0702030302020204" pitchFamily="66" charset="0"/>
                <a:cs typeface="Times New Roman" pitchFamily="18" charset="0"/>
              </a:rPr>
              <a:t>Орманның пайда</a:t>
            </a:r>
            <a:r>
              <a:rPr lang="ru-RU" sz="2800" b="1" dirty="0">
                <a:solidFill>
                  <a:schemeClr val="tx1"/>
                </a:solidFill>
                <a:latin typeface="Comic Sans MS" panose="030F0702030302020204" pitchFamily="66" charset="0"/>
                <a:cs typeface="Times New Roman" pitchFamily="18" charset="0"/>
              </a:rPr>
              <a:t> болу </a:t>
            </a:r>
            <a:r>
              <a:rPr lang="ru-RU" sz="2800" b="1" dirty="0" err="1">
                <a:solidFill>
                  <a:schemeClr val="tx1"/>
                </a:solidFill>
                <a:latin typeface="Comic Sans MS" panose="030F0702030302020204" pitchFamily="66" charset="0"/>
                <a:cs typeface="Times New Roman" pitchFamily="18" charset="0"/>
              </a:rPr>
              <a:t>факторлары</a:t>
            </a:r>
            <a:r>
              <a:rPr lang="ru-RU" sz="2800" b="1" dirty="0">
                <a:solidFill>
                  <a:schemeClr val="tx1"/>
                </a:solidFill>
                <a:latin typeface="Comic Sans MS" panose="030F0702030302020204" pitchFamily="66" charset="0"/>
                <a:cs typeface="Times New Roman" pitchFamily="18" charset="0"/>
              </a:rPr>
              <a:t> </a:t>
            </a:r>
            <a:r>
              <a:rPr lang="ru-RU" sz="2800" b="1" dirty="0" err="1">
                <a:solidFill>
                  <a:schemeClr val="tx1"/>
                </a:solidFill>
                <a:latin typeface="Comic Sans MS" panose="030F0702030302020204" pitchFamily="66" charset="0"/>
                <a:cs typeface="Times New Roman" pitchFamily="18" charset="0"/>
              </a:rPr>
              <a:t>және орман</a:t>
            </a:r>
            <a:r>
              <a:rPr lang="ru-RU" sz="2800" b="1" dirty="0">
                <a:solidFill>
                  <a:schemeClr val="tx1"/>
                </a:solidFill>
                <a:latin typeface="Comic Sans MS" panose="030F0702030302020204" pitchFamily="66" charset="0"/>
                <a:cs typeface="Times New Roman" pitchFamily="18" charset="0"/>
              </a:rPr>
              <a:t> биогеоценозы</a:t>
            </a:r>
            <a:endParaRPr lang="ru-RU" sz="2800" dirty="0">
              <a:solidFill>
                <a:schemeClr val="tx1"/>
              </a:solidFill>
              <a:latin typeface="Comic Sans MS" panose="030F0702030302020204" pitchFamily="66" charset="0"/>
              <a:cs typeface="Times New Roman" pitchFamily="18" charset="0"/>
            </a:endParaRPr>
          </a:p>
        </p:txBody>
      </p:sp>
      <p:sp>
        <p:nvSpPr>
          <p:cNvPr id="3" name="Содержимое 2"/>
          <p:cNvSpPr>
            <a:spLocks noGrp="1"/>
          </p:cNvSpPr>
          <p:nvPr>
            <p:ph sz="quarter" idx="1"/>
          </p:nvPr>
        </p:nvSpPr>
        <p:spPr>
          <a:xfrm>
            <a:off x="1703512" y="1484784"/>
            <a:ext cx="8607330" cy="5087488"/>
          </a:xfrm>
        </p:spPr>
        <p:txBody>
          <a:bodyPr>
            <a:normAutofit/>
          </a:bodyPr>
          <a:lstStyle/>
          <a:p>
            <a:pPr>
              <a:lnSpc>
                <a:spcPct val="120000"/>
              </a:lnSpc>
              <a:spcBef>
                <a:spcPts val="0"/>
              </a:spcBef>
              <a:buNone/>
            </a:pPr>
            <a:r>
              <a:rPr lang="ru-RU" b="1" dirty="0">
                <a:latin typeface="Comic Sans MS" panose="030F0702030302020204" pitchFamily="66" charset="0"/>
                <a:cs typeface="Times New Roman" pitchFamily="18" charset="0"/>
              </a:rPr>
              <a:t>Г.Ф.Морозов </a:t>
            </a:r>
            <a:r>
              <a:rPr lang="ru-RU" dirty="0" err="1">
                <a:latin typeface="Comic Sans MS" panose="030F0702030302020204" pitchFamily="66" charset="0"/>
                <a:cs typeface="Times New Roman" pitchFamily="18" charset="0"/>
              </a:rPr>
              <a:t>өткен ғасырдың басында</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орманның пайда</a:t>
            </a:r>
            <a:r>
              <a:rPr lang="ru-RU" dirty="0">
                <a:latin typeface="Comic Sans MS" panose="030F0702030302020204" pitchFamily="66" charset="0"/>
                <a:cs typeface="Times New Roman" pitchFamily="18" charset="0"/>
              </a:rPr>
              <a:t> болу </a:t>
            </a:r>
            <a:r>
              <a:rPr lang="ru-RU" dirty="0" err="1">
                <a:latin typeface="Comic Sans MS" panose="030F0702030302020204" pitchFamily="66" charset="0"/>
                <a:cs typeface="Times New Roman" pitchFamily="18" charset="0"/>
              </a:rPr>
              <a:t>факторларын</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бөліп көрсетті</a:t>
            </a:r>
            <a:r>
              <a:rPr lang="ru-RU" dirty="0">
                <a:latin typeface="Comic Sans MS" panose="030F0702030302020204" pitchFamily="66" charset="0"/>
                <a:cs typeface="Times New Roman" pitchFamily="18" charset="0"/>
              </a:rPr>
              <a:t>:</a:t>
            </a:r>
          </a:p>
          <a:p>
            <a:pPr>
              <a:lnSpc>
                <a:spcPct val="120000"/>
              </a:lnSpc>
              <a:spcBef>
                <a:spcPts val="0"/>
              </a:spcBef>
              <a:buNone/>
            </a:pPr>
            <a:r>
              <a:rPr lang="ru-RU" dirty="0">
                <a:latin typeface="Comic Sans MS" panose="030F0702030302020204" pitchFamily="66" charset="0"/>
                <a:cs typeface="Times New Roman" pitchFamily="18" charset="0"/>
              </a:rPr>
              <a:t>1) </a:t>
            </a:r>
            <a:r>
              <a:rPr lang="ru-RU" dirty="0" err="1">
                <a:latin typeface="Comic Sans MS" panose="030F0702030302020204" pitchFamily="66" charset="0"/>
                <a:cs typeface="Times New Roman" pitchFamily="18" charset="0"/>
              </a:rPr>
              <a:t>ағаштар</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породасының</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орман</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жасаушы</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қасиеті</a:t>
            </a:r>
            <a:r>
              <a:rPr lang="ru-RU" dirty="0">
                <a:latin typeface="Comic Sans MS" panose="030F0702030302020204" pitchFamily="66" charset="0"/>
                <a:cs typeface="Times New Roman" pitchFamily="18" charset="0"/>
              </a:rPr>
              <a:t>;</a:t>
            </a:r>
          </a:p>
          <a:p>
            <a:pPr>
              <a:lnSpc>
                <a:spcPct val="120000"/>
              </a:lnSpc>
              <a:spcBef>
                <a:spcPts val="0"/>
              </a:spcBef>
              <a:buNone/>
            </a:pPr>
            <a:r>
              <a:rPr lang="ru-RU" dirty="0">
                <a:latin typeface="Comic Sans MS" panose="030F0702030302020204" pitchFamily="66" charset="0"/>
                <a:cs typeface="Times New Roman" pitchFamily="18" charset="0"/>
              </a:rPr>
              <a:t>2) </a:t>
            </a:r>
            <a:r>
              <a:rPr lang="ru-RU" dirty="0" err="1">
                <a:latin typeface="Comic Sans MS" panose="030F0702030302020204" pitchFamily="66" charset="0"/>
                <a:cs typeface="Times New Roman" pitchFamily="18" charset="0"/>
              </a:rPr>
              <a:t>географиялық</a:t>
            </a:r>
            <a:r>
              <a:rPr lang="ru-RU" dirty="0">
                <a:latin typeface="Comic Sans MS" panose="030F0702030302020204" pitchFamily="66" charset="0"/>
                <a:cs typeface="Times New Roman" pitchFamily="18" charset="0"/>
              </a:rPr>
              <a:t> орта (климат, рельеф, </a:t>
            </a:r>
            <a:r>
              <a:rPr lang="ru-RU" dirty="0" err="1">
                <a:latin typeface="Comic Sans MS" panose="030F0702030302020204" pitchFamily="66" charset="0"/>
                <a:cs typeface="Times New Roman" pitchFamily="18" charset="0"/>
              </a:rPr>
              <a:t>топырақ</a:t>
            </a:r>
            <a:r>
              <a:rPr lang="ru-RU" dirty="0">
                <a:latin typeface="Comic Sans MS" panose="030F0702030302020204" pitchFamily="66" charset="0"/>
                <a:cs typeface="Times New Roman" pitchFamily="18" charset="0"/>
              </a:rPr>
              <a:t>);</a:t>
            </a:r>
          </a:p>
          <a:p>
            <a:pPr>
              <a:lnSpc>
                <a:spcPct val="120000"/>
              </a:lnSpc>
              <a:spcBef>
                <a:spcPts val="0"/>
              </a:spcBef>
              <a:buNone/>
            </a:pPr>
            <a:r>
              <a:rPr lang="ru-RU" dirty="0">
                <a:latin typeface="Comic Sans MS" panose="030F0702030302020204" pitchFamily="66" charset="0"/>
                <a:cs typeface="Times New Roman" pitchFamily="18" charset="0"/>
              </a:rPr>
              <a:t>3) </a:t>
            </a:r>
            <a:r>
              <a:rPr lang="ru-RU" dirty="0" err="1">
                <a:latin typeface="Comic Sans MS" panose="030F0702030302020204" pitchFamily="66" charset="0"/>
                <a:cs typeface="Times New Roman" pitchFamily="18" charset="0"/>
              </a:rPr>
              <a:t>қауымның</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өзіндегі</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әлеуметтік</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құбылыстардың</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жиынтығы,оның</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ішінде</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ағаштар</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породаларының</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үйлесу</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ерекшеліктері</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олардың</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өзара</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қатынасы</a:t>
            </a:r>
            <a:r>
              <a:rPr lang="ru-RU" dirty="0">
                <a:latin typeface="Comic Sans MS" panose="030F0702030302020204" pitchFamily="66" charset="0"/>
                <a:cs typeface="Times New Roman" pitchFamily="18" charset="0"/>
              </a:rPr>
              <a:t>;</a:t>
            </a:r>
          </a:p>
          <a:p>
            <a:pPr>
              <a:lnSpc>
                <a:spcPct val="120000"/>
              </a:lnSpc>
              <a:spcBef>
                <a:spcPts val="0"/>
              </a:spcBef>
              <a:buNone/>
            </a:pPr>
            <a:r>
              <a:rPr lang="ru-RU" dirty="0">
                <a:latin typeface="Comic Sans MS" panose="030F0702030302020204" pitchFamily="66" charset="0"/>
                <a:cs typeface="Times New Roman" pitchFamily="18" charset="0"/>
              </a:rPr>
              <a:t>4) </a:t>
            </a:r>
            <a:r>
              <a:rPr lang="ru-RU" dirty="0" err="1">
                <a:latin typeface="Comic Sans MS" panose="030F0702030302020204" pitchFamily="66" charset="0"/>
                <a:cs typeface="Times New Roman" pitchFamily="18" charset="0"/>
              </a:rPr>
              <a:t>жануарлар</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әлемі</a:t>
            </a:r>
            <a:r>
              <a:rPr lang="ru-RU" dirty="0">
                <a:latin typeface="Comic Sans MS" panose="030F0702030302020204" pitchFamily="66" charset="0"/>
                <a:cs typeface="Times New Roman" pitchFamily="18" charset="0"/>
              </a:rPr>
              <a:t>;</a:t>
            </a:r>
          </a:p>
          <a:p>
            <a:pPr>
              <a:lnSpc>
                <a:spcPct val="120000"/>
              </a:lnSpc>
              <a:spcBef>
                <a:spcPts val="0"/>
              </a:spcBef>
              <a:buNone/>
            </a:pPr>
            <a:r>
              <a:rPr lang="ru-RU" dirty="0">
                <a:latin typeface="Comic Sans MS" panose="030F0702030302020204" pitchFamily="66" charset="0"/>
                <a:cs typeface="Times New Roman" pitchFamily="18" charset="0"/>
              </a:rPr>
              <a:t>5) </a:t>
            </a:r>
            <a:r>
              <a:rPr lang="ru-RU" dirty="0" err="1">
                <a:latin typeface="Comic Sans MS" panose="030F0702030302020204" pitchFamily="66" charset="0"/>
                <a:cs typeface="Times New Roman" pitchFamily="18" charset="0"/>
              </a:rPr>
              <a:t>адамдардың</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араласуы</a:t>
            </a:r>
            <a:r>
              <a:rPr lang="ru-RU" dirty="0">
                <a:latin typeface="Comic Sans MS" panose="030F0702030302020204" pitchFamily="66" charset="0"/>
                <a:cs typeface="Times New Roman" pitchFamily="18" charset="0"/>
              </a:rPr>
              <a:t>;</a:t>
            </a:r>
          </a:p>
          <a:p>
            <a:pPr>
              <a:lnSpc>
                <a:spcPct val="120000"/>
              </a:lnSpc>
              <a:spcBef>
                <a:spcPts val="0"/>
              </a:spcBef>
              <a:buNone/>
            </a:pPr>
            <a:r>
              <a:rPr lang="ru-RU" dirty="0">
                <a:latin typeface="Comic Sans MS" panose="030F0702030302020204" pitchFamily="66" charset="0"/>
                <a:cs typeface="Times New Roman" pitchFamily="18" charset="0"/>
              </a:rPr>
              <a:t>6) </a:t>
            </a:r>
            <a:r>
              <a:rPr lang="ru-RU" dirty="0" err="1">
                <a:latin typeface="Comic Sans MS" panose="030F0702030302020204" pitchFamily="66" charset="0"/>
                <a:cs typeface="Times New Roman" pitchFamily="18" charset="0"/>
              </a:rPr>
              <a:t>тарихи-геологиялық</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себептер</a:t>
            </a:r>
            <a:endParaRPr lang="ru-RU" dirty="0">
              <a:latin typeface="Comic Sans MS" panose="030F0702030302020204" pitchFamily="66" charset="0"/>
              <a:cs typeface="Times New Roman" pitchFamily="18" charset="0"/>
            </a:endParaRPr>
          </a:p>
          <a:p>
            <a:pPr>
              <a:buNone/>
            </a:pPr>
            <a:endParaRPr lang="ru-RU" dirty="0"/>
          </a:p>
        </p:txBody>
      </p:sp>
    </p:spTree>
    <p:extLst>
      <p:ext uri="{BB962C8B-B14F-4D97-AF65-F5344CB8AC3E}">
        <p14:creationId xmlns:p14="http://schemas.microsoft.com/office/powerpoint/2010/main" val="2032895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919536" y="764704"/>
            <a:ext cx="8064896" cy="5661248"/>
          </a:xfrm>
          <a:prstGeom prst="rect">
            <a:avLst/>
          </a:prstGeom>
        </p:spPr>
      </p:pic>
    </p:spTree>
    <p:extLst>
      <p:ext uri="{BB962C8B-B14F-4D97-AF65-F5344CB8AC3E}">
        <p14:creationId xmlns:p14="http://schemas.microsoft.com/office/powerpoint/2010/main" val="2168687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24BE22-A124-797D-81FB-3443867285DA}"/>
              </a:ext>
            </a:extLst>
          </p:cNvPr>
          <p:cNvSpPr txBox="1"/>
          <p:nvPr/>
        </p:nvSpPr>
        <p:spPr>
          <a:xfrm>
            <a:off x="914399" y="970954"/>
            <a:ext cx="10168467" cy="2621423"/>
          </a:xfrm>
          <a:prstGeom prst="rect">
            <a:avLst/>
          </a:prstGeom>
          <a:noFill/>
        </p:spPr>
        <p:txBody>
          <a:bodyPr wrap="square">
            <a:spAutoFit/>
          </a:bodyPr>
          <a:lstStyle/>
          <a:p>
            <a:pPr algn="just">
              <a:lnSpc>
                <a:spcPct val="107000"/>
              </a:lnSpc>
              <a:spcAft>
                <a:spcPts val="800"/>
              </a:spcAft>
              <a:buNone/>
            </a:pPr>
            <a:r>
              <a:rPr lang="kk-KZ" sz="2400" b="1" dirty="0">
                <a:latin typeface="Comic Sans MS" panose="030F0702030302020204" pitchFamily="66" charset="0"/>
                <a:ea typeface="Calibri" panose="020F0502020204030204" pitchFamily="34" charset="0"/>
                <a:cs typeface="Arial" panose="020B0604020202020204" pitchFamily="34" charset="0"/>
              </a:rPr>
              <a:t>Сабақтың жоспары:</a:t>
            </a:r>
            <a:endParaRPr lang="ru-KZ" sz="2400" b="1" dirty="0">
              <a:latin typeface="Comic Sans MS" panose="030F0702030302020204" pitchFamily="66" charset="0"/>
              <a:ea typeface="Calibri" panose="020F0502020204030204" pitchFamily="34" charset="0"/>
              <a:cs typeface="Arial" panose="020B0604020202020204" pitchFamily="34" charset="0"/>
            </a:endParaRPr>
          </a:p>
          <a:p>
            <a:pPr marL="457200" indent="-457200">
              <a:lnSpc>
                <a:spcPct val="110000"/>
              </a:lnSpc>
              <a:spcBef>
                <a:spcPts val="0"/>
              </a:spcBef>
              <a:buAutoNum type="arabicPeriod"/>
            </a:pPr>
            <a:r>
              <a:rPr lang="kk-KZ" sz="2400" dirty="0">
                <a:latin typeface="Comic Sans MS" panose="030F0702030302020204" pitchFamily="66" charset="0"/>
                <a:cs typeface="Times New Roman" pitchFamily="18" charset="0"/>
              </a:rPr>
              <a:t>Орманның</a:t>
            </a:r>
            <a:r>
              <a:rPr lang="kk-KZ" sz="2400" b="1" dirty="0">
                <a:latin typeface="Comic Sans MS" panose="030F0702030302020204" pitchFamily="66" charset="0"/>
                <a:cs typeface="Times New Roman" pitchFamily="18" charset="0"/>
              </a:rPr>
              <a:t> </a:t>
            </a:r>
            <a:r>
              <a:rPr lang="kk-KZ" sz="2400" dirty="0">
                <a:latin typeface="Comic Sans MS" panose="030F0702030302020204" pitchFamily="66" charset="0"/>
                <a:cs typeface="Times New Roman" pitchFamily="18" charset="0"/>
              </a:rPr>
              <a:t>биосфералық жəне əлеуметтік рөлімен танысу.</a:t>
            </a:r>
          </a:p>
          <a:p>
            <a:pPr marL="457200" indent="-457200">
              <a:lnSpc>
                <a:spcPct val="110000"/>
              </a:lnSpc>
              <a:spcBef>
                <a:spcPts val="0"/>
              </a:spcBef>
              <a:buAutoNum type="arabicPeriod"/>
            </a:pPr>
            <a:r>
              <a:rPr lang="kk-KZ" sz="2400" dirty="0">
                <a:latin typeface="Comic Sans MS" panose="030F0702030302020204" pitchFamily="66" charset="0"/>
                <a:cs typeface="Times New Roman" pitchFamily="18" charset="0"/>
              </a:rPr>
              <a:t>Қазақстанның ормандарымен, орман морфологиясымен, экологиясымен және типологиясымен танысу</a:t>
            </a:r>
          </a:p>
          <a:p>
            <a:pPr marL="457200" indent="-457200">
              <a:lnSpc>
                <a:spcPct val="110000"/>
              </a:lnSpc>
              <a:spcBef>
                <a:spcPts val="0"/>
              </a:spcBef>
              <a:buAutoNum type="arabicPeriod"/>
            </a:pPr>
            <a:r>
              <a:rPr lang="kk-KZ" sz="2400" dirty="0">
                <a:latin typeface="Comic Sans MS" panose="030F0702030302020204" pitchFamily="66" charset="0"/>
                <a:cs typeface="Times New Roman" pitchFamily="18" charset="0"/>
              </a:rPr>
              <a:t>Орманның шаруашылықтағы маңызы</a:t>
            </a:r>
          </a:p>
          <a:p>
            <a:pPr marL="457200" indent="-457200">
              <a:lnSpc>
                <a:spcPct val="110000"/>
              </a:lnSpc>
              <a:spcBef>
                <a:spcPts val="0"/>
              </a:spcBef>
              <a:buAutoNum type="arabicPeriod"/>
            </a:pPr>
            <a:r>
              <a:rPr lang="kk-KZ" sz="2400" dirty="0">
                <a:latin typeface="Comic Sans MS" panose="030F0702030302020204" pitchFamily="66" charset="0"/>
                <a:cs typeface="Times New Roman" pitchFamily="18" charset="0"/>
              </a:rPr>
              <a:t>Ормандарды қорғау</a:t>
            </a:r>
            <a:endParaRPr lang="ru-RU" sz="2400" dirty="0">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3496363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329642" cy="725470"/>
          </a:xfrm>
        </p:spPr>
        <p:txBody>
          <a:bodyPr>
            <a:normAutofit fontScale="90000"/>
          </a:bodyPr>
          <a:lstStyle/>
          <a:p>
            <a:pPr algn="ctr"/>
            <a:r>
              <a:rPr lang="kk-KZ" sz="3600" b="1" dirty="0">
                <a:solidFill>
                  <a:schemeClr val="tx1"/>
                </a:solidFill>
                <a:latin typeface="Times New Roman" pitchFamily="18" charset="0"/>
                <a:cs typeface="Times New Roman" pitchFamily="18" charset="0"/>
              </a:rPr>
              <a:t/>
            </a:r>
            <a:br>
              <a:rPr lang="kk-KZ" sz="3600" b="1" dirty="0">
                <a:solidFill>
                  <a:schemeClr val="tx1"/>
                </a:solidFill>
                <a:latin typeface="Times New Roman" pitchFamily="18" charset="0"/>
                <a:cs typeface="Times New Roman" pitchFamily="18" charset="0"/>
              </a:rPr>
            </a:br>
            <a:r>
              <a:rPr lang="kk-KZ" sz="3600" b="1" dirty="0">
                <a:solidFill>
                  <a:schemeClr val="tx1"/>
                </a:solidFill>
                <a:latin typeface="Comic Sans MS" panose="030F0702030302020204" pitchFamily="66" charset="0"/>
                <a:cs typeface="Times New Roman" pitchFamily="18" charset="0"/>
              </a:rPr>
              <a:t>Орман экологиясы</a:t>
            </a:r>
            <a:endParaRPr lang="ru-RU" dirty="0"/>
          </a:p>
        </p:txBody>
      </p:sp>
      <p:sp>
        <p:nvSpPr>
          <p:cNvPr id="3" name="Содержимое 2"/>
          <p:cNvSpPr>
            <a:spLocks noGrp="1"/>
          </p:cNvSpPr>
          <p:nvPr>
            <p:ph sz="quarter" idx="1"/>
          </p:nvPr>
        </p:nvSpPr>
        <p:spPr>
          <a:xfrm>
            <a:off x="1931179" y="1268760"/>
            <a:ext cx="8329642" cy="5205192"/>
          </a:xfrm>
        </p:spPr>
        <p:txBody>
          <a:bodyPr>
            <a:normAutofit/>
          </a:bodyPr>
          <a:lstStyle/>
          <a:p>
            <a:pPr>
              <a:buNone/>
            </a:pPr>
            <a:r>
              <a:rPr lang="kk-KZ" b="1" dirty="0" smtClean="0">
                <a:latin typeface="Comic Sans MS" panose="030F0702030302020204" pitchFamily="66" charset="0"/>
              </a:rPr>
              <a:t>1. Орман жəне климат</a:t>
            </a:r>
            <a:endParaRPr lang="ru-RU" dirty="0" smtClean="0">
              <a:latin typeface="Comic Sans MS" panose="030F0702030302020204" pitchFamily="66" charset="0"/>
            </a:endParaRPr>
          </a:p>
          <a:p>
            <a:pPr>
              <a:buNone/>
            </a:pPr>
            <a:r>
              <a:rPr lang="kk-KZ" dirty="0" smtClean="0">
                <a:latin typeface="Comic Sans MS" panose="030F0702030302020204" pitchFamily="66" charset="0"/>
              </a:rPr>
              <a:t>Климат дегеніміз - белгілі бір жерге тиісті жəне оның географиялық жағдайымен анықталатын ауа-райының көпжылдық режимі. </a:t>
            </a:r>
          </a:p>
          <a:p>
            <a:pPr>
              <a:buNone/>
            </a:pPr>
            <a:r>
              <a:rPr lang="kk-KZ" dirty="0" smtClean="0">
                <a:latin typeface="Comic Sans MS" panose="030F0702030302020204" pitchFamily="66" charset="0"/>
              </a:rPr>
              <a:t>Климат күн радиациясының (жарық жəне жылу) атмосфераның өзара əсерінің нəтижесі. Ылғал айналымы үлкен рөл атқарады. </a:t>
            </a:r>
            <a:r>
              <a:rPr lang="ru-RU" dirty="0" err="1" smtClean="0">
                <a:latin typeface="Comic Sans MS" panose="030F0702030302020204" pitchFamily="66" charset="0"/>
              </a:rPr>
              <a:t>Орманға</a:t>
            </a:r>
            <a:r>
              <a:rPr lang="ru-RU" dirty="0" smtClean="0">
                <a:latin typeface="Comic Sans MS" panose="030F0702030302020204" pitchFamily="66" charset="0"/>
              </a:rPr>
              <a:t> </a:t>
            </a:r>
            <a:r>
              <a:rPr lang="ru-RU" dirty="0" err="1" smtClean="0">
                <a:latin typeface="Comic Sans MS" panose="030F0702030302020204" pitchFamily="66" charset="0"/>
              </a:rPr>
              <a:t>əсер</a:t>
            </a:r>
            <a:r>
              <a:rPr lang="ru-RU" dirty="0" smtClean="0">
                <a:latin typeface="Comic Sans MS" panose="030F0702030302020204" pitchFamily="66" charset="0"/>
              </a:rPr>
              <a:t> </a:t>
            </a:r>
            <a:r>
              <a:rPr lang="ru-RU" dirty="0" err="1" smtClean="0">
                <a:latin typeface="Comic Sans MS" panose="030F0702030302020204" pitchFamily="66" charset="0"/>
              </a:rPr>
              <a:t>ететін</a:t>
            </a:r>
            <a:r>
              <a:rPr lang="ru-RU" dirty="0" smtClean="0">
                <a:latin typeface="Comic Sans MS" panose="030F0702030302020204" pitchFamily="66" charset="0"/>
              </a:rPr>
              <a:t> </a:t>
            </a:r>
            <a:r>
              <a:rPr lang="ru-RU" dirty="0" err="1" smtClean="0">
                <a:latin typeface="Comic Sans MS" panose="030F0702030302020204" pitchFamily="66" charset="0"/>
              </a:rPr>
              <a:t>негізгі</a:t>
            </a:r>
            <a:r>
              <a:rPr lang="ru-RU" dirty="0" smtClean="0">
                <a:latin typeface="Comic Sans MS" panose="030F0702030302020204" pitchFamily="66" charset="0"/>
              </a:rPr>
              <a:t> климат </a:t>
            </a:r>
            <a:r>
              <a:rPr lang="ru-RU" dirty="0" err="1" smtClean="0">
                <a:latin typeface="Comic Sans MS" panose="030F0702030302020204" pitchFamily="66" charset="0"/>
              </a:rPr>
              <a:t>факторларына</a:t>
            </a:r>
            <a:r>
              <a:rPr lang="ru-RU" dirty="0" smtClean="0">
                <a:latin typeface="Comic Sans MS" panose="030F0702030302020204" pitchFamily="66" charset="0"/>
              </a:rPr>
              <a:t>:</a:t>
            </a:r>
          </a:p>
          <a:p>
            <a:pPr>
              <a:buFont typeface="Wingdings" pitchFamily="2" charset="2"/>
              <a:buChar char="Ø"/>
            </a:pPr>
            <a:r>
              <a:rPr lang="ru-RU" dirty="0" err="1" smtClean="0">
                <a:latin typeface="Comic Sans MS" panose="030F0702030302020204" pitchFamily="66" charset="0"/>
              </a:rPr>
              <a:t>жарық</a:t>
            </a:r>
            <a:endParaRPr lang="ru-RU" dirty="0" smtClean="0">
              <a:latin typeface="Comic Sans MS" panose="030F0702030302020204" pitchFamily="66" charset="0"/>
            </a:endParaRPr>
          </a:p>
          <a:p>
            <a:pPr>
              <a:buFont typeface="Wingdings" pitchFamily="2" charset="2"/>
              <a:buChar char="Ø"/>
            </a:pPr>
            <a:r>
              <a:rPr lang="ru-RU" dirty="0" err="1" smtClean="0">
                <a:latin typeface="Comic Sans MS" panose="030F0702030302020204" pitchFamily="66" charset="0"/>
              </a:rPr>
              <a:t>жылу</a:t>
            </a:r>
            <a:r>
              <a:rPr lang="ru-RU" dirty="0" smtClean="0">
                <a:latin typeface="Comic Sans MS" panose="030F0702030302020204" pitchFamily="66" charset="0"/>
              </a:rPr>
              <a:t> </a:t>
            </a:r>
          </a:p>
          <a:p>
            <a:pPr>
              <a:buFont typeface="Wingdings" pitchFamily="2" charset="2"/>
              <a:buChar char="Ø"/>
            </a:pPr>
            <a:r>
              <a:rPr lang="ru-RU" dirty="0" err="1" smtClean="0">
                <a:latin typeface="Comic Sans MS" panose="030F0702030302020204" pitchFamily="66" charset="0"/>
              </a:rPr>
              <a:t>жауын-шашын</a:t>
            </a:r>
            <a:r>
              <a:rPr lang="ru-RU" dirty="0" smtClean="0">
                <a:latin typeface="Comic Sans MS" panose="030F0702030302020204" pitchFamily="66" charset="0"/>
              </a:rPr>
              <a:t> </a:t>
            </a:r>
          </a:p>
          <a:p>
            <a:pPr>
              <a:buFont typeface="Wingdings" pitchFamily="2" charset="2"/>
              <a:buChar char="Ø"/>
            </a:pPr>
            <a:endParaRPr lang="ru-RU" dirty="0" smtClean="0"/>
          </a:p>
          <a:p>
            <a:pPr>
              <a:buNone/>
            </a:pPr>
            <a:endParaRPr lang="ru-RU" dirty="0"/>
          </a:p>
        </p:txBody>
      </p:sp>
    </p:spTree>
    <p:extLst>
      <p:ext uri="{BB962C8B-B14F-4D97-AF65-F5344CB8AC3E}">
        <p14:creationId xmlns:p14="http://schemas.microsoft.com/office/powerpoint/2010/main" val="272227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981200" y="0"/>
            <a:ext cx="8258204" cy="6858000"/>
          </a:xfrm>
        </p:spPr>
        <p:txBody>
          <a:bodyPr>
            <a:normAutofit/>
          </a:bodyPr>
          <a:lstStyle/>
          <a:p>
            <a:pPr>
              <a:lnSpc>
                <a:spcPct val="120000"/>
              </a:lnSpc>
              <a:spcBef>
                <a:spcPts val="0"/>
              </a:spcBef>
              <a:buNone/>
            </a:pPr>
            <a:r>
              <a:rPr lang="kk-KZ" b="1" dirty="0" smtClean="0">
                <a:latin typeface="Comic Sans MS" panose="030F0702030302020204" pitchFamily="66" charset="0"/>
              </a:rPr>
              <a:t>2. Орман жəне жарық</a:t>
            </a:r>
            <a:endParaRPr lang="ru-RU" dirty="0" smtClean="0">
              <a:latin typeface="Comic Sans MS" panose="030F0702030302020204" pitchFamily="66" charset="0"/>
            </a:endParaRPr>
          </a:p>
          <a:p>
            <a:pPr>
              <a:lnSpc>
                <a:spcPct val="120000"/>
              </a:lnSpc>
              <a:spcBef>
                <a:spcPts val="0"/>
              </a:spcBef>
              <a:buNone/>
            </a:pPr>
            <a:r>
              <a:rPr lang="ru-RU" b="1" dirty="0" err="1" smtClean="0">
                <a:latin typeface="Comic Sans MS" panose="030F0702030302020204" pitchFamily="66" charset="0"/>
              </a:rPr>
              <a:t>Күн</a:t>
            </a:r>
            <a:r>
              <a:rPr lang="ru-RU" b="1" dirty="0" smtClean="0">
                <a:latin typeface="Comic Sans MS" panose="030F0702030302020204" pitchFamily="66" charset="0"/>
              </a:rPr>
              <a:t> </a:t>
            </a:r>
            <a:r>
              <a:rPr lang="ru-RU" b="1" dirty="0" err="1" smtClean="0">
                <a:latin typeface="Comic Sans MS" panose="030F0702030302020204" pitchFamily="66" charset="0"/>
              </a:rPr>
              <a:t>сәулесінің</a:t>
            </a:r>
            <a:r>
              <a:rPr lang="ru-RU" b="1" dirty="0" smtClean="0">
                <a:latin typeface="Comic Sans MS" panose="030F0702030302020204" pitchFamily="66" charset="0"/>
              </a:rPr>
              <a:t> </a:t>
            </a:r>
            <a:r>
              <a:rPr lang="ru-RU" dirty="0" err="1" smtClean="0">
                <a:latin typeface="Comic Sans MS" panose="030F0702030302020204" pitchFamily="66" charset="0"/>
              </a:rPr>
              <a:t>энергиясы</a:t>
            </a:r>
            <a:r>
              <a:rPr lang="ru-RU" dirty="0" smtClean="0">
                <a:latin typeface="Comic Sans MS" panose="030F0702030302020204" pitchFamily="66" charset="0"/>
              </a:rPr>
              <a:t> </a:t>
            </a:r>
            <a:r>
              <a:rPr lang="ru-RU" dirty="0" err="1" smtClean="0">
                <a:latin typeface="Comic Sans MS" panose="030F0702030302020204" pitchFamily="66" charset="0"/>
              </a:rPr>
              <a:t>маңызды</a:t>
            </a:r>
            <a:r>
              <a:rPr lang="ru-RU" dirty="0" smtClean="0">
                <a:latin typeface="Comic Sans MS" panose="030F0702030302020204" pitchFamily="66" charset="0"/>
              </a:rPr>
              <a:t> </a:t>
            </a:r>
            <a:r>
              <a:rPr lang="ru-RU" dirty="0" err="1" smtClean="0">
                <a:latin typeface="Comic Sans MS" panose="030F0702030302020204" pitchFamily="66" charset="0"/>
              </a:rPr>
              <a:t>факторлардың</a:t>
            </a:r>
            <a:r>
              <a:rPr lang="ru-RU" dirty="0" smtClean="0">
                <a:latin typeface="Comic Sans MS" panose="030F0702030302020204" pitchFamily="66" charset="0"/>
              </a:rPr>
              <a:t> </a:t>
            </a:r>
            <a:r>
              <a:rPr lang="ru-RU" dirty="0" err="1" smtClean="0">
                <a:latin typeface="Comic Sans MS" panose="030F0702030302020204" pitchFamily="66" charset="0"/>
              </a:rPr>
              <a:t>бірі</a:t>
            </a:r>
            <a:r>
              <a:rPr lang="ru-RU" dirty="0" smtClean="0">
                <a:latin typeface="Comic Sans MS" panose="030F0702030302020204" pitchFamily="66" charset="0"/>
              </a:rPr>
              <a:t>. </a:t>
            </a:r>
            <a:r>
              <a:rPr lang="ru-RU" dirty="0" err="1" smtClean="0">
                <a:latin typeface="Comic Sans MS" panose="030F0702030302020204" pitchFamily="66" charset="0"/>
              </a:rPr>
              <a:t>Күн</a:t>
            </a:r>
            <a:r>
              <a:rPr lang="ru-RU" dirty="0" smtClean="0">
                <a:latin typeface="Comic Sans MS" panose="030F0702030302020204" pitchFamily="66" charset="0"/>
              </a:rPr>
              <a:t> </a:t>
            </a:r>
            <a:r>
              <a:rPr lang="ru-RU" dirty="0" err="1" smtClean="0">
                <a:latin typeface="Comic Sans MS" panose="030F0702030302020204" pitchFamily="66" charset="0"/>
              </a:rPr>
              <a:t>сәулесінің</a:t>
            </a:r>
            <a:r>
              <a:rPr lang="ru-RU" dirty="0" smtClean="0">
                <a:latin typeface="Comic Sans MS" panose="030F0702030302020204" pitchFamily="66" charset="0"/>
              </a:rPr>
              <a:t> </a:t>
            </a:r>
            <a:r>
              <a:rPr lang="ru-RU" dirty="0" err="1" smtClean="0">
                <a:latin typeface="Comic Sans MS" panose="030F0702030302020204" pitchFamily="66" charset="0"/>
              </a:rPr>
              <a:t>негізгі</a:t>
            </a:r>
            <a:r>
              <a:rPr lang="ru-RU" dirty="0" smtClean="0">
                <a:latin typeface="Comic Sans MS" panose="030F0702030302020204" pitchFamily="66" charset="0"/>
              </a:rPr>
              <a:t> </a:t>
            </a:r>
            <a:r>
              <a:rPr lang="ru-RU" dirty="0" err="1" smtClean="0">
                <a:latin typeface="Comic Sans MS" panose="030F0702030302020204" pitchFamily="66" charset="0"/>
              </a:rPr>
              <a:t>бөлігін</a:t>
            </a:r>
            <a:r>
              <a:rPr lang="ru-RU" dirty="0" smtClean="0">
                <a:latin typeface="Comic Sans MS" panose="030F0702030302020204" pitchFamily="66" charset="0"/>
              </a:rPr>
              <a:t> </a:t>
            </a:r>
            <a:r>
              <a:rPr lang="ru-RU" dirty="0" err="1" smtClean="0">
                <a:latin typeface="Comic Sans MS" panose="030F0702030302020204" pitchFamily="66" charset="0"/>
              </a:rPr>
              <a:t>толқын</a:t>
            </a:r>
            <a:r>
              <a:rPr lang="ru-RU" dirty="0" smtClean="0">
                <a:latin typeface="Comic Sans MS" panose="030F0702030302020204" pitchFamily="66" charset="0"/>
              </a:rPr>
              <a:t> </a:t>
            </a:r>
            <a:r>
              <a:rPr lang="ru-RU" dirty="0" err="1" smtClean="0">
                <a:latin typeface="Comic Sans MS" panose="030F0702030302020204" pitchFamily="66" charset="0"/>
              </a:rPr>
              <a:t>ұзындықтары</a:t>
            </a:r>
            <a:r>
              <a:rPr lang="ru-RU" dirty="0" smtClean="0">
                <a:latin typeface="Comic Sans MS" panose="030F0702030302020204" pitchFamily="66" charset="0"/>
              </a:rPr>
              <a:t> 170-тен 4000 нм </a:t>
            </a:r>
            <a:r>
              <a:rPr lang="ru-RU" dirty="0" err="1" smtClean="0">
                <a:latin typeface="Comic Sans MS" panose="030F0702030302020204" pitchFamily="66" charset="0"/>
              </a:rPr>
              <a:t>дейінгі</a:t>
            </a:r>
            <a:r>
              <a:rPr lang="ru-RU" dirty="0" smtClean="0">
                <a:latin typeface="Comic Sans MS" panose="030F0702030302020204" pitchFamily="66" charset="0"/>
              </a:rPr>
              <a:t> </a:t>
            </a:r>
            <a:r>
              <a:rPr lang="ru-RU" dirty="0" err="1" smtClean="0">
                <a:latin typeface="Comic Sans MS" panose="030F0702030302020204" pitchFamily="66" charset="0"/>
              </a:rPr>
              <a:t>сәулелер</a:t>
            </a:r>
            <a:r>
              <a:rPr lang="ru-RU" dirty="0" smtClean="0">
                <a:latin typeface="Comic Sans MS" panose="030F0702030302020204" pitchFamily="66" charset="0"/>
              </a:rPr>
              <a:t> </a:t>
            </a:r>
            <a:r>
              <a:rPr lang="ru-RU" dirty="0" err="1" smtClean="0">
                <a:latin typeface="Comic Sans MS" panose="030F0702030302020204" pitchFamily="66" charset="0"/>
              </a:rPr>
              <a:t>құрайды</a:t>
            </a:r>
            <a:r>
              <a:rPr lang="ru-RU" dirty="0" smtClean="0">
                <a:latin typeface="Comic Sans MS" panose="030F0702030302020204" pitchFamily="66" charset="0"/>
              </a:rPr>
              <a:t>. </a:t>
            </a:r>
            <a:r>
              <a:rPr lang="ru-RU" dirty="0" err="1" smtClean="0">
                <a:latin typeface="Comic Sans MS" panose="030F0702030302020204" pitchFamily="66" charset="0"/>
              </a:rPr>
              <a:t>Күн</a:t>
            </a:r>
            <a:r>
              <a:rPr lang="ru-RU" dirty="0" smtClean="0">
                <a:latin typeface="Comic Sans MS" panose="030F0702030302020204" pitchFamily="66" charset="0"/>
              </a:rPr>
              <a:t> </a:t>
            </a:r>
            <a:r>
              <a:rPr lang="ru-RU" dirty="0" err="1" smtClean="0">
                <a:latin typeface="Comic Sans MS" panose="030F0702030302020204" pitchFamily="66" charset="0"/>
              </a:rPr>
              <a:t>сәулесі</a:t>
            </a:r>
            <a:r>
              <a:rPr lang="ru-RU" dirty="0" smtClean="0">
                <a:latin typeface="Comic Sans MS" panose="030F0702030302020204" pitchFamily="66" charset="0"/>
              </a:rPr>
              <a:t> </a:t>
            </a:r>
            <a:r>
              <a:rPr lang="ru-RU" dirty="0" err="1" smtClean="0">
                <a:latin typeface="Comic Sans MS" panose="030F0702030302020204" pitchFamily="66" charset="0"/>
              </a:rPr>
              <a:t>толқынының</a:t>
            </a:r>
            <a:r>
              <a:rPr lang="ru-RU" dirty="0" smtClean="0">
                <a:latin typeface="Comic Sans MS" panose="030F0702030302020204" pitchFamily="66" charset="0"/>
              </a:rPr>
              <a:t> 380-740 нм </a:t>
            </a:r>
            <a:r>
              <a:rPr lang="ru-RU" dirty="0" err="1" smtClean="0">
                <a:latin typeface="Comic Sans MS" panose="030F0702030302020204" pitchFamily="66" charset="0"/>
              </a:rPr>
              <a:t>аралығындағы</a:t>
            </a:r>
            <a:r>
              <a:rPr lang="ru-RU" dirty="0" smtClean="0">
                <a:latin typeface="Comic Sans MS" panose="030F0702030302020204" pitchFamily="66" charset="0"/>
              </a:rPr>
              <a:t> </a:t>
            </a:r>
            <a:r>
              <a:rPr lang="ru-RU" dirty="0" err="1" smtClean="0">
                <a:latin typeface="Comic Sans MS" panose="030F0702030302020204" pitchFamily="66" charset="0"/>
              </a:rPr>
              <a:t>бөлігі</a:t>
            </a:r>
            <a:r>
              <a:rPr lang="ru-RU" dirty="0" smtClean="0">
                <a:latin typeface="Comic Sans MS" panose="030F0702030302020204" pitchFamily="66" charset="0"/>
              </a:rPr>
              <a:t> </a:t>
            </a:r>
            <a:r>
              <a:rPr lang="ru-RU" dirty="0" err="1" smtClean="0">
                <a:latin typeface="Comic Sans MS" panose="030F0702030302020204" pitchFamily="66" charset="0"/>
              </a:rPr>
              <a:t>фотосинтетикалық</a:t>
            </a:r>
            <a:r>
              <a:rPr lang="ru-RU" dirty="0" smtClean="0">
                <a:latin typeface="Comic Sans MS" panose="030F0702030302020204" pitchFamily="66" charset="0"/>
              </a:rPr>
              <a:t> </a:t>
            </a:r>
            <a:r>
              <a:rPr lang="ru-RU" dirty="0" err="1" smtClean="0">
                <a:latin typeface="Comic Sans MS" panose="030F0702030302020204" pitchFamily="66" charset="0"/>
              </a:rPr>
              <a:t>белсенді</a:t>
            </a:r>
            <a:r>
              <a:rPr lang="ru-RU" dirty="0" smtClean="0">
                <a:latin typeface="Comic Sans MS" panose="030F0702030302020204" pitchFamily="66" charset="0"/>
              </a:rPr>
              <a:t> </a:t>
            </a:r>
            <a:r>
              <a:rPr lang="ru-RU" dirty="0" err="1" smtClean="0">
                <a:latin typeface="Comic Sans MS" panose="030F0702030302020204" pitchFamily="66" charset="0"/>
              </a:rPr>
              <a:t>радиациясы</a:t>
            </a:r>
            <a:r>
              <a:rPr lang="ru-RU" dirty="0" smtClean="0">
                <a:latin typeface="Comic Sans MS" panose="030F0702030302020204" pitchFamily="66" charset="0"/>
              </a:rPr>
              <a:t> (ФБР). </a:t>
            </a:r>
            <a:r>
              <a:rPr lang="ru-RU" dirty="0" err="1" smtClean="0">
                <a:latin typeface="Comic Sans MS" panose="030F0702030302020204" pitchFamily="66" charset="0"/>
              </a:rPr>
              <a:t>ФБР-спектрдің көрінетін бөлігін және шамалы</a:t>
            </a:r>
            <a:r>
              <a:rPr lang="ru-RU" dirty="0" smtClean="0">
                <a:latin typeface="Comic Sans MS" panose="030F0702030302020204" pitchFamily="66" charset="0"/>
              </a:rPr>
              <a:t> </a:t>
            </a:r>
            <a:r>
              <a:rPr lang="ru-RU" b="1" dirty="0" err="1" smtClean="0">
                <a:latin typeface="Comic Sans MS" panose="030F0702030302020204" pitchFamily="66" charset="0"/>
              </a:rPr>
              <a:t>ультракүлгін</a:t>
            </a:r>
            <a:r>
              <a:rPr lang="ru-RU" dirty="0" err="1" smtClean="0">
                <a:latin typeface="Comic Sans MS" panose="030F0702030302020204" pitchFamily="66" charset="0"/>
              </a:rPr>
              <a:t> және </a:t>
            </a:r>
            <a:r>
              <a:rPr lang="ru-RU" b="1" dirty="0" err="1" smtClean="0">
                <a:latin typeface="Comic Sans MS" panose="030F0702030302020204" pitchFamily="66" charset="0"/>
              </a:rPr>
              <a:t>инфрақызыл</a:t>
            </a:r>
            <a:r>
              <a:rPr lang="ru-RU" dirty="0" err="1" smtClean="0">
                <a:latin typeface="Comic Sans MS" panose="030F0702030302020204" pitchFamily="66" charset="0"/>
              </a:rPr>
              <a:t> сәулелерін қамтиды.</a:t>
            </a:r>
            <a:r>
              <a:rPr lang="ru-RU" dirty="0" smtClean="0">
                <a:latin typeface="Comic Sans MS" panose="030F0702030302020204" pitchFamily="66" charset="0"/>
              </a:rPr>
              <a:t> </a:t>
            </a:r>
            <a:r>
              <a:rPr lang="ru-RU" dirty="0" err="1" smtClean="0">
                <a:latin typeface="Comic Sans MS" panose="030F0702030302020204" pitchFamily="66" charset="0"/>
              </a:rPr>
              <a:t>Сәулелердің едәуір бөлігі жапырақтан шағылады.</a:t>
            </a:r>
            <a:r>
              <a:rPr lang="ru-RU" dirty="0" smtClean="0">
                <a:latin typeface="Comic Sans MS" panose="030F0702030302020204" pitchFamily="66" charset="0"/>
              </a:rPr>
              <a:t> </a:t>
            </a:r>
            <a:r>
              <a:rPr lang="ru-RU" dirty="0" err="1" smtClean="0">
                <a:latin typeface="Comic Sans MS" panose="030F0702030302020204" pitchFamily="66" charset="0"/>
              </a:rPr>
              <a:t>Күлгін, көк, қызғылт және қызыл сәулелер фотосинтезге</a:t>
            </a:r>
            <a:r>
              <a:rPr lang="ru-RU" dirty="0" smtClean="0">
                <a:latin typeface="Comic Sans MS" panose="030F0702030302020204" pitchFamily="66" charset="0"/>
              </a:rPr>
              <a:t> </a:t>
            </a:r>
            <a:r>
              <a:rPr lang="ru-RU" dirty="0" err="1" smtClean="0">
                <a:latin typeface="Comic Sans MS" panose="030F0702030302020204" pitchFamily="66" charset="0"/>
              </a:rPr>
              <a:t>көбірек әсер етеді</a:t>
            </a:r>
            <a:r>
              <a:rPr lang="ru-RU" dirty="0" smtClean="0">
                <a:latin typeface="Comic Sans MS" panose="030F0702030302020204" pitchFamily="66" charset="0"/>
              </a:rPr>
              <a:t>. </a:t>
            </a:r>
            <a:r>
              <a:rPr lang="kk-KZ" dirty="0" smtClean="0">
                <a:latin typeface="Comic Sans MS" panose="030F0702030302020204" pitchFamily="66" charset="0"/>
              </a:rPr>
              <a:t>Ағаш шымылдығына түсетін жарық радиациясы айтарлықтай өзгереді.</a:t>
            </a:r>
          </a:p>
          <a:p>
            <a:pPr>
              <a:lnSpc>
                <a:spcPct val="120000"/>
              </a:lnSpc>
              <a:spcBef>
                <a:spcPts val="0"/>
              </a:spcBef>
              <a:buNone/>
            </a:pPr>
            <a:r>
              <a:rPr lang="kk-KZ" dirty="0" smtClean="0">
                <a:latin typeface="Comic Sans MS" panose="030F0702030302020204" pitchFamily="66" charset="0"/>
              </a:rPr>
              <a:t>Жарықтың қарқындылығы орман үшін өте маңызды. Өйткені ол өсімдіктер қауымының өнімділік дəрежесін анықтайды. Жарықтың өсімдіктер қауымындағы негізгі қызметі – фотосинтезді қамтамасыз ету.</a:t>
            </a:r>
          </a:p>
          <a:p>
            <a:pPr>
              <a:lnSpc>
                <a:spcPct val="120000"/>
              </a:lnSpc>
              <a:spcBef>
                <a:spcPts val="0"/>
              </a:spcBef>
              <a:buNone/>
            </a:pPr>
            <a:endParaRPr lang="ru-RU" dirty="0" smtClean="0">
              <a:latin typeface="Comic Sans MS" panose="030F0702030302020204" pitchFamily="66" charset="0"/>
            </a:endParaRPr>
          </a:p>
          <a:p>
            <a:pPr algn="ctr">
              <a:lnSpc>
                <a:spcPct val="120000"/>
              </a:lnSpc>
              <a:spcBef>
                <a:spcPts val="0"/>
              </a:spcBef>
              <a:buNone/>
            </a:pPr>
            <a:r>
              <a:rPr lang="kk-KZ" b="1" dirty="0" smtClean="0">
                <a:latin typeface="Comic Sans MS" panose="030F0702030302020204" pitchFamily="66" charset="0"/>
              </a:rPr>
              <a:t>6CO</a:t>
            </a:r>
            <a:r>
              <a:rPr lang="kk-KZ" b="1" baseline="-25000" dirty="0" smtClean="0">
                <a:latin typeface="Comic Sans MS" panose="030F0702030302020204" pitchFamily="66" charset="0"/>
              </a:rPr>
              <a:t>2</a:t>
            </a:r>
            <a:r>
              <a:rPr lang="kk-KZ" b="1" dirty="0" smtClean="0">
                <a:latin typeface="Comic Sans MS" panose="030F0702030302020204" pitchFamily="66" charset="0"/>
              </a:rPr>
              <a:t> + 6H</a:t>
            </a:r>
            <a:r>
              <a:rPr lang="kk-KZ" b="1" baseline="-25000" dirty="0" smtClean="0">
                <a:latin typeface="Comic Sans MS" panose="030F0702030302020204" pitchFamily="66" charset="0"/>
              </a:rPr>
              <a:t>2</a:t>
            </a:r>
            <a:r>
              <a:rPr lang="kk-KZ" b="1" dirty="0" smtClean="0">
                <a:latin typeface="Comic Sans MS" panose="030F0702030302020204" pitchFamily="66" charset="0"/>
              </a:rPr>
              <a:t>O + 2820 кДж = C6H</a:t>
            </a:r>
            <a:r>
              <a:rPr lang="kk-KZ" b="1" baseline="-25000" dirty="0" smtClean="0">
                <a:latin typeface="Comic Sans MS" panose="030F0702030302020204" pitchFamily="66" charset="0"/>
              </a:rPr>
              <a:t>12</a:t>
            </a:r>
            <a:r>
              <a:rPr lang="kk-KZ" b="1" dirty="0" smtClean="0">
                <a:latin typeface="Comic Sans MS" panose="030F0702030302020204" pitchFamily="66" charset="0"/>
              </a:rPr>
              <a:t>O</a:t>
            </a:r>
            <a:r>
              <a:rPr lang="kk-KZ" b="1" baseline="-25000" dirty="0" smtClean="0">
                <a:latin typeface="Comic Sans MS" panose="030F0702030302020204" pitchFamily="66" charset="0"/>
              </a:rPr>
              <a:t>6 </a:t>
            </a:r>
            <a:r>
              <a:rPr lang="kk-KZ" b="1" dirty="0" smtClean="0">
                <a:latin typeface="Comic Sans MS" panose="030F0702030302020204" pitchFamily="66" charset="0"/>
              </a:rPr>
              <a:t>+ 6O</a:t>
            </a:r>
            <a:r>
              <a:rPr lang="kk-KZ" b="1" baseline="-25000" dirty="0" smtClean="0">
                <a:latin typeface="Comic Sans MS" panose="030F0702030302020204" pitchFamily="66" charset="0"/>
              </a:rPr>
              <a:t>2</a:t>
            </a:r>
          </a:p>
          <a:p>
            <a:pPr>
              <a:buNone/>
            </a:pPr>
            <a:endParaRPr lang="ru-RU" dirty="0" smtClean="0"/>
          </a:p>
          <a:p>
            <a:pPr>
              <a:buNone/>
            </a:pPr>
            <a:endParaRPr lang="ru-RU" dirty="0"/>
          </a:p>
        </p:txBody>
      </p:sp>
    </p:spTree>
    <p:extLst>
      <p:ext uri="{BB962C8B-B14F-4D97-AF65-F5344CB8AC3E}">
        <p14:creationId xmlns:p14="http://schemas.microsoft.com/office/powerpoint/2010/main" val="2103813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ковы виды солнечной радиации ?кратко - Школьные Знания.com"/>
          <p:cNvPicPr/>
          <p:nvPr/>
        </p:nvPicPr>
        <p:blipFill>
          <a:blip r:embed="rId2">
            <a:extLst>
              <a:ext uri="{28A0092B-C50C-407E-A947-70E740481C1C}">
                <a14:useLocalDpi xmlns:a14="http://schemas.microsoft.com/office/drawing/2010/main" val="0"/>
              </a:ext>
            </a:extLst>
          </a:blip>
          <a:srcRect/>
          <a:stretch>
            <a:fillRect/>
          </a:stretch>
        </p:blipFill>
        <p:spPr bwMode="auto">
          <a:xfrm>
            <a:off x="1991544" y="260648"/>
            <a:ext cx="8064896" cy="6192688"/>
          </a:xfrm>
          <a:prstGeom prst="rect">
            <a:avLst/>
          </a:prstGeom>
          <a:noFill/>
          <a:ln>
            <a:noFill/>
          </a:ln>
        </p:spPr>
      </p:pic>
    </p:spTree>
    <p:extLst>
      <p:ext uri="{BB962C8B-B14F-4D97-AF65-F5344CB8AC3E}">
        <p14:creationId xmlns:p14="http://schemas.microsoft.com/office/powerpoint/2010/main" val="2373599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631504" y="1"/>
            <a:ext cx="8679338" cy="3666705"/>
          </a:xfrm>
        </p:spPr>
        <p:txBody>
          <a:bodyPr>
            <a:normAutofit/>
          </a:bodyPr>
          <a:lstStyle/>
          <a:p>
            <a:pPr>
              <a:buNone/>
            </a:pPr>
            <a:r>
              <a:rPr lang="kk-KZ" dirty="0">
                <a:latin typeface="Comic Sans MS" panose="030F0702030302020204" pitchFamily="66" charset="0"/>
                <a:cs typeface="Times New Roman" pitchFamily="18" charset="0"/>
              </a:rPr>
              <a:t>Онтогенездің əртүрлі стадияларында жарыққа талап өзгеріп отырады. Ювенильдік стадиясында жарыққа талап аз, ал жасы өскен сайын талап күшейеді, сосын қартаюына байланысты бірте-бірте төмендейді.</a:t>
            </a:r>
            <a:endParaRPr lang="ru-RU" dirty="0">
              <a:latin typeface="Comic Sans MS" panose="030F0702030302020204" pitchFamily="66" charset="0"/>
              <a:cs typeface="Times New Roman" pitchFamily="18" charset="0"/>
            </a:endParaRPr>
          </a:p>
          <a:p>
            <a:pPr>
              <a:buNone/>
            </a:pPr>
            <a:r>
              <a:rPr lang="kk-KZ" dirty="0">
                <a:latin typeface="Comic Sans MS" panose="030F0702030302020204" pitchFamily="66" charset="0"/>
                <a:cs typeface="Times New Roman" pitchFamily="18" charset="0"/>
              </a:rPr>
              <a:t>Жарыққа қажеттілік өсімдіктің шығу-тегіне де байланысты. Вегетативтік жолмен пайда болған ағаш тұқымдарының жарыққа талабы тұқымнан пайда болғандарға қарағанда төмен.</a:t>
            </a:r>
            <a:endParaRPr lang="ru-RU" dirty="0">
              <a:latin typeface="Comic Sans MS" panose="030F0702030302020204" pitchFamily="66" charset="0"/>
              <a:cs typeface="Times New Roman" pitchFamily="18" charset="0"/>
            </a:endParaRPr>
          </a:p>
          <a:p>
            <a:pPr>
              <a:buNone/>
            </a:pPr>
            <a:r>
              <a:rPr lang="kk-KZ" dirty="0">
                <a:latin typeface="Comic Sans MS" panose="030F0702030302020204" pitchFamily="66" charset="0"/>
                <a:cs typeface="Times New Roman" pitchFamily="18" charset="0"/>
              </a:rPr>
              <a:t>Ағаш тұқымдарының жарыққа əртүрлі талабы эволюция барысында қалыптасқан, ол тек морфологиялық емес, сонымен бірге өсімдіктің анатомиялық, физиологиялық жəне фенологиялық белгілерімен көрінеді.</a:t>
            </a:r>
          </a:p>
          <a:p>
            <a:pPr>
              <a:buNone/>
            </a:pPr>
            <a:endParaRPr lang="kk-KZ" dirty="0" smtClean="0"/>
          </a:p>
        </p:txBody>
      </p:sp>
      <p:pic>
        <p:nvPicPr>
          <p:cNvPr id="4" name="Picture 2" descr="https://i1.wp.com/givoyles.ru/wp-content/uploads/2016/02/%D0%BA%D0%BE%D0%BD%D0%BA%D1%83%D1%80%D0%B5%D0%BD%D1%86%D0%B8%D1%8F-%D0%B4%D0%B5%D1%80%D0%B5%D0%B2%D1%8C%D0%B5%D0%B2-%D0%B2%D1%8B%D1%82%D0%B8%D1%81%D0%BD%D0%B5%D0%BD%D0%B8%D0%B5-%D1%81%D0%BE%D0%BB%D0%BD%D1%86%D0%B5%D0%BB%D1%8E%D0%B1%D0%B8%D0%B2%D1%8B%D1%85.jpg?ssl=1"/>
          <p:cNvPicPr>
            <a:picLocks noChangeAspect="1" noChangeArrowheads="1"/>
          </p:cNvPicPr>
          <p:nvPr/>
        </p:nvPicPr>
        <p:blipFill>
          <a:blip r:embed="rId2"/>
          <a:srcRect/>
          <a:stretch>
            <a:fillRect/>
          </a:stretch>
        </p:blipFill>
        <p:spPr bwMode="auto">
          <a:xfrm>
            <a:off x="2595538" y="3666706"/>
            <a:ext cx="6929486" cy="3191295"/>
          </a:xfrm>
          <a:prstGeom prst="rect">
            <a:avLst/>
          </a:prstGeom>
          <a:noFill/>
        </p:spPr>
      </p:pic>
    </p:spTree>
    <p:extLst>
      <p:ext uri="{BB962C8B-B14F-4D97-AF65-F5344CB8AC3E}">
        <p14:creationId xmlns:p14="http://schemas.microsoft.com/office/powerpoint/2010/main" val="1656927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1504" y="0"/>
            <a:ext cx="8750776" cy="928670"/>
          </a:xfrm>
          <a:solidFill>
            <a:schemeClr val="accent1">
              <a:lumMod val="20000"/>
              <a:lumOff val="80000"/>
            </a:schemeClr>
          </a:solidFill>
        </p:spPr>
        <p:txBody>
          <a:bodyPr>
            <a:normAutofit fontScale="90000"/>
          </a:bodyPr>
          <a:lstStyle/>
          <a:p>
            <a:pPr algn="ctr"/>
            <a:r>
              <a:rPr lang="kk-KZ" b="1" dirty="0" smtClean="0">
                <a:solidFill>
                  <a:schemeClr val="tx1"/>
                </a:solidFill>
                <a:latin typeface="Times New Roman" pitchFamily="18" charset="0"/>
                <a:cs typeface="Times New Roman" pitchFamily="18" charset="0"/>
              </a:rPr>
              <a:t/>
            </a:r>
            <a:br>
              <a:rPr lang="kk-KZ" b="1" dirty="0" smtClean="0">
                <a:solidFill>
                  <a:schemeClr val="tx1"/>
                </a:solidFill>
                <a:latin typeface="Times New Roman" pitchFamily="18" charset="0"/>
                <a:cs typeface="Times New Roman" pitchFamily="18" charset="0"/>
              </a:rPr>
            </a:br>
            <a:r>
              <a:rPr lang="kk-KZ" b="1" dirty="0" smtClean="0">
                <a:solidFill>
                  <a:schemeClr val="tx1"/>
                </a:solidFill>
                <a:latin typeface="Times New Roman" pitchFamily="18" charset="0"/>
                <a:cs typeface="Times New Roman" pitchFamily="18" charset="0"/>
              </a:rPr>
              <a:t/>
            </a:r>
            <a:br>
              <a:rPr lang="kk-KZ" b="1" dirty="0" smtClean="0">
                <a:solidFill>
                  <a:schemeClr val="tx1"/>
                </a:solidFill>
                <a:latin typeface="Times New Roman" pitchFamily="18" charset="0"/>
                <a:cs typeface="Times New Roman" pitchFamily="18" charset="0"/>
              </a:rPr>
            </a:br>
            <a:r>
              <a:rPr lang="kk-KZ" b="1" dirty="0" smtClean="0">
                <a:solidFill>
                  <a:schemeClr val="tx1"/>
                </a:solidFill>
                <a:latin typeface="Times New Roman" pitchFamily="18" charset="0"/>
                <a:cs typeface="Times New Roman" pitchFamily="18" charset="0"/>
              </a:rPr>
              <a:t/>
            </a:r>
            <a:br>
              <a:rPr lang="kk-KZ" b="1" dirty="0" smtClean="0">
                <a:solidFill>
                  <a:schemeClr val="tx1"/>
                </a:solidFill>
                <a:latin typeface="Times New Roman" pitchFamily="18" charset="0"/>
                <a:cs typeface="Times New Roman" pitchFamily="18" charset="0"/>
              </a:rPr>
            </a:br>
            <a:r>
              <a:rPr lang="kk-KZ" b="1" dirty="0" smtClean="0">
                <a:solidFill>
                  <a:schemeClr val="tx1"/>
                </a:solidFill>
                <a:latin typeface="Times New Roman" pitchFamily="18" charset="0"/>
                <a:cs typeface="Times New Roman" pitchFamily="18" charset="0"/>
              </a:rPr>
              <a:t/>
            </a:r>
            <a:br>
              <a:rPr lang="kk-KZ" b="1" dirty="0" smtClean="0">
                <a:solidFill>
                  <a:schemeClr val="tx1"/>
                </a:solidFill>
                <a:latin typeface="Times New Roman" pitchFamily="18" charset="0"/>
                <a:cs typeface="Times New Roman" pitchFamily="18" charset="0"/>
              </a:rPr>
            </a:br>
            <a:r>
              <a:rPr lang="kk-KZ" b="1" dirty="0" smtClean="0">
                <a:solidFill>
                  <a:schemeClr val="tx1"/>
                </a:solidFill>
                <a:latin typeface="Times New Roman" pitchFamily="18" charset="0"/>
                <a:cs typeface="Times New Roman" pitchFamily="18" charset="0"/>
              </a:rPr>
              <a:t/>
            </a:r>
            <a:br>
              <a:rPr lang="kk-KZ" b="1" dirty="0" smtClean="0">
                <a:solidFill>
                  <a:schemeClr val="tx1"/>
                </a:solidFill>
                <a:latin typeface="Times New Roman" pitchFamily="18" charset="0"/>
                <a:cs typeface="Times New Roman" pitchFamily="18" charset="0"/>
              </a:rPr>
            </a:br>
            <a:r>
              <a:rPr lang="kk-KZ" b="1" dirty="0" smtClean="0">
                <a:solidFill>
                  <a:schemeClr val="tx1"/>
                </a:solidFill>
                <a:latin typeface="Times New Roman" pitchFamily="18" charset="0"/>
                <a:cs typeface="Times New Roman" pitchFamily="18" charset="0"/>
              </a:rPr>
              <a:t/>
            </a:r>
            <a:br>
              <a:rPr lang="kk-KZ" b="1" dirty="0" smtClean="0">
                <a:solidFill>
                  <a:schemeClr val="tx1"/>
                </a:solidFill>
                <a:latin typeface="Times New Roman" pitchFamily="18" charset="0"/>
                <a:cs typeface="Times New Roman" pitchFamily="18" charset="0"/>
              </a:rPr>
            </a:br>
            <a:r>
              <a:rPr lang="kk-KZ" b="1" dirty="0" smtClean="0">
                <a:solidFill>
                  <a:schemeClr val="tx1"/>
                </a:solidFill>
                <a:latin typeface="Times New Roman" pitchFamily="18" charset="0"/>
                <a:cs typeface="Times New Roman" pitchFamily="18" charset="0"/>
              </a:rPr>
              <a:t/>
            </a:r>
            <a:br>
              <a:rPr lang="kk-KZ" b="1" dirty="0" smtClean="0">
                <a:solidFill>
                  <a:schemeClr val="tx1"/>
                </a:solidFill>
                <a:latin typeface="Times New Roman" pitchFamily="18" charset="0"/>
                <a:cs typeface="Times New Roman" pitchFamily="18" charset="0"/>
              </a:rPr>
            </a:br>
            <a:r>
              <a:rPr lang="kk-KZ" b="1" dirty="0" smtClean="0">
                <a:solidFill>
                  <a:schemeClr val="tx1"/>
                </a:solidFill>
                <a:latin typeface="Times New Roman" pitchFamily="18" charset="0"/>
                <a:cs typeface="Times New Roman" pitchFamily="18" charset="0"/>
              </a:rPr>
              <a:t/>
            </a:r>
            <a:br>
              <a:rPr lang="kk-KZ" b="1" dirty="0" smtClean="0">
                <a:solidFill>
                  <a:schemeClr val="tx1"/>
                </a:solidFill>
                <a:latin typeface="Times New Roman" pitchFamily="18" charset="0"/>
                <a:cs typeface="Times New Roman" pitchFamily="18" charset="0"/>
              </a:rPr>
            </a:br>
            <a:r>
              <a:rPr lang="kk-KZ" b="1" dirty="0" smtClean="0">
                <a:solidFill>
                  <a:schemeClr val="tx1"/>
                </a:solidFill>
                <a:latin typeface="Times New Roman" pitchFamily="18" charset="0"/>
                <a:cs typeface="Times New Roman" pitchFamily="18" charset="0"/>
              </a:rPr>
              <a:t/>
            </a:r>
            <a:br>
              <a:rPr lang="kk-KZ" b="1" dirty="0" smtClean="0">
                <a:solidFill>
                  <a:schemeClr val="tx1"/>
                </a:solidFill>
                <a:latin typeface="Times New Roman" pitchFamily="18" charset="0"/>
                <a:cs typeface="Times New Roman" pitchFamily="18" charset="0"/>
              </a:rPr>
            </a:br>
            <a:r>
              <a:rPr lang="kk-KZ" b="1" dirty="0" smtClean="0">
                <a:solidFill>
                  <a:schemeClr val="tx1"/>
                </a:solidFill>
                <a:latin typeface="Times New Roman" pitchFamily="18" charset="0"/>
                <a:cs typeface="Times New Roman" pitchFamily="18" charset="0"/>
              </a:rPr>
              <a:t/>
            </a:r>
            <a:br>
              <a:rPr lang="kk-KZ" b="1" dirty="0" smtClean="0">
                <a:solidFill>
                  <a:schemeClr val="tx1"/>
                </a:solidFill>
                <a:latin typeface="Times New Roman" pitchFamily="18" charset="0"/>
                <a:cs typeface="Times New Roman" pitchFamily="18" charset="0"/>
              </a:rPr>
            </a:br>
            <a:r>
              <a:rPr lang="kk-KZ" b="1" dirty="0" smtClean="0">
                <a:solidFill>
                  <a:schemeClr val="tx1"/>
                </a:solidFill>
                <a:latin typeface="Times New Roman" pitchFamily="18" charset="0"/>
                <a:cs typeface="Times New Roman" pitchFamily="18" charset="0"/>
              </a:rPr>
              <a:t/>
            </a:r>
            <a:br>
              <a:rPr lang="kk-KZ" b="1" dirty="0" smtClean="0">
                <a:solidFill>
                  <a:schemeClr val="tx1"/>
                </a:solidFill>
                <a:latin typeface="Times New Roman" pitchFamily="18" charset="0"/>
                <a:cs typeface="Times New Roman" pitchFamily="18" charset="0"/>
              </a:rPr>
            </a:br>
            <a:r>
              <a:rPr lang="kk-KZ" b="1" dirty="0" smtClean="0">
                <a:solidFill>
                  <a:schemeClr val="tx1"/>
                </a:solidFill>
                <a:latin typeface="Times New Roman" pitchFamily="18" charset="0"/>
                <a:cs typeface="Times New Roman" pitchFamily="18" charset="0"/>
              </a:rPr>
              <a:t/>
            </a:r>
            <a:br>
              <a:rPr lang="kk-KZ" b="1" dirty="0" smtClean="0">
                <a:solidFill>
                  <a:schemeClr val="tx1"/>
                </a:solidFill>
                <a:latin typeface="Times New Roman" pitchFamily="18" charset="0"/>
                <a:cs typeface="Times New Roman" pitchFamily="18" charset="0"/>
              </a:rPr>
            </a:br>
            <a:r>
              <a:rPr lang="kk-KZ" b="1" dirty="0" smtClean="0">
                <a:solidFill>
                  <a:schemeClr val="tx1"/>
                </a:solidFill>
                <a:latin typeface="Times New Roman" pitchFamily="18" charset="0"/>
                <a:cs typeface="Times New Roman" pitchFamily="18" charset="0"/>
              </a:rPr>
              <a:t/>
            </a:r>
            <a:br>
              <a:rPr lang="kk-KZ" b="1" dirty="0" smtClean="0">
                <a:solidFill>
                  <a:schemeClr val="tx1"/>
                </a:solidFill>
                <a:latin typeface="Times New Roman" pitchFamily="18" charset="0"/>
                <a:cs typeface="Times New Roman" pitchFamily="18" charset="0"/>
              </a:rPr>
            </a:br>
            <a:r>
              <a:rPr lang="kk-KZ" b="1" dirty="0" smtClean="0">
                <a:solidFill>
                  <a:schemeClr val="tx1"/>
                </a:solidFill>
                <a:latin typeface="Comic Sans MS" panose="030F0702030302020204" pitchFamily="66" charset="0"/>
                <a:cs typeface="Times New Roman" pitchFamily="18" charset="0"/>
              </a:rPr>
              <a:t>жарық сүйгіштер </a:t>
            </a:r>
            <a:br>
              <a:rPr lang="kk-KZ" b="1" dirty="0" smtClean="0">
                <a:solidFill>
                  <a:schemeClr val="tx1"/>
                </a:solidFill>
                <a:latin typeface="Comic Sans MS" panose="030F0702030302020204" pitchFamily="66" charset="0"/>
                <a:cs typeface="Times New Roman" pitchFamily="18" charset="0"/>
              </a:rPr>
            </a:br>
            <a:r>
              <a:rPr lang="kk-KZ" b="1" dirty="0" smtClean="0">
                <a:solidFill>
                  <a:schemeClr val="tx1"/>
                </a:solidFill>
                <a:latin typeface="Comic Sans MS" panose="030F0702030302020204" pitchFamily="66" charset="0"/>
                <a:cs typeface="Times New Roman" pitchFamily="18" charset="0"/>
              </a:rPr>
              <a:t>(ұзақ көлеңкеге шыдай алмайды)</a:t>
            </a:r>
            <a:endParaRPr lang="ru-RU" dirty="0"/>
          </a:p>
        </p:txBody>
      </p:sp>
      <p:pic>
        <p:nvPicPr>
          <p:cNvPr id="7" name="Содержимое 6" descr="Светолюбивые и теневыносливые деревья"/>
          <p:cNvPicPr>
            <a:picLocks noGrp="1"/>
          </p:cNvPicPr>
          <p:nvPr>
            <p:ph sz="quarter" idx="2"/>
          </p:nvPr>
        </p:nvPicPr>
        <p:blipFill>
          <a:blip r:embed="rId2"/>
          <a:srcRect t="10082"/>
          <a:stretch>
            <a:fillRect/>
          </a:stretch>
        </p:blipFill>
        <p:spPr bwMode="auto">
          <a:xfrm>
            <a:off x="1881158" y="1071546"/>
            <a:ext cx="4286280" cy="2714644"/>
          </a:xfrm>
          <a:prstGeom prst="rect">
            <a:avLst/>
          </a:prstGeom>
          <a:noFill/>
        </p:spPr>
      </p:pic>
      <p:pic>
        <p:nvPicPr>
          <p:cNvPr id="10" name="Picture 2" descr="https://parketme.ru/image/catalog/encyclopedia/oak/Qu%C3%A9rcus-r%C3%B3bur-collage.jpg"/>
          <p:cNvPicPr>
            <a:picLocks noGrp="1" noChangeAspect="1" noChangeArrowheads="1"/>
          </p:cNvPicPr>
          <p:nvPr>
            <p:ph sz="quarter" idx="4"/>
          </p:nvPr>
        </p:nvPicPr>
        <p:blipFill>
          <a:blip r:embed="rId3"/>
          <a:srcRect/>
          <a:stretch>
            <a:fillRect/>
          </a:stretch>
        </p:blipFill>
        <p:spPr bwMode="auto">
          <a:xfrm>
            <a:off x="6381752" y="1071546"/>
            <a:ext cx="4000528" cy="2643206"/>
          </a:xfrm>
          <a:prstGeom prst="rect">
            <a:avLst/>
          </a:prstGeom>
          <a:noFill/>
        </p:spPr>
      </p:pic>
      <p:pic>
        <p:nvPicPr>
          <p:cNvPr id="53252" name="Picture 4" descr="Липа сердцевидная, мелколистная"/>
          <p:cNvPicPr>
            <a:picLocks noChangeAspect="1" noChangeArrowheads="1"/>
          </p:cNvPicPr>
          <p:nvPr/>
        </p:nvPicPr>
        <p:blipFill>
          <a:blip r:embed="rId4"/>
          <a:srcRect/>
          <a:stretch>
            <a:fillRect/>
          </a:stretch>
        </p:blipFill>
        <p:spPr bwMode="auto">
          <a:xfrm>
            <a:off x="1881158" y="3929066"/>
            <a:ext cx="4286280" cy="2707044"/>
          </a:xfrm>
          <a:prstGeom prst="rect">
            <a:avLst/>
          </a:prstGeom>
          <a:noFill/>
        </p:spPr>
      </p:pic>
      <p:pic>
        <p:nvPicPr>
          <p:cNvPr id="53254" name="Picture 6" descr="Сосна обыкновенная семена, цена 59,99 грн./упаковка, купить ..."/>
          <p:cNvPicPr>
            <a:picLocks noChangeAspect="1" noChangeArrowheads="1"/>
          </p:cNvPicPr>
          <p:nvPr/>
        </p:nvPicPr>
        <p:blipFill>
          <a:blip r:embed="rId5"/>
          <a:srcRect/>
          <a:stretch>
            <a:fillRect/>
          </a:stretch>
        </p:blipFill>
        <p:spPr bwMode="auto">
          <a:xfrm>
            <a:off x="6381752" y="3689266"/>
            <a:ext cx="4000528" cy="3168735"/>
          </a:xfrm>
          <a:prstGeom prst="rect">
            <a:avLst/>
          </a:prstGeom>
          <a:noFill/>
        </p:spPr>
      </p:pic>
    </p:spTree>
    <p:extLst>
      <p:ext uri="{BB962C8B-B14F-4D97-AF65-F5344CB8AC3E}">
        <p14:creationId xmlns:p14="http://schemas.microsoft.com/office/powerpoint/2010/main" val="27949939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0"/>
            <a:ext cx="8892480" cy="1142984"/>
          </a:xfrm>
          <a:solidFill>
            <a:schemeClr val="accent1">
              <a:lumMod val="20000"/>
              <a:lumOff val="80000"/>
            </a:schemeClr>
          </a:solidFill>
        </p:spPr>
        <p:txBody>
          <a:bodyPr>
            <a:normAutofit fontScale="90000"/>
          </a:bodyPr>
          <a:lstStyle/>
          <a:p>
            <a:pPr algn="ctr"/>
            <a:r>
              <a:rPr lang="kk-KZ" b="1" dirty="0" smtClean="0">
                <a:solidFill>
                  <a:schemeClr val="tx1"/>
                </a:solidFill>
                <a:latin typeface="Comic Sans MS" panose="030F0702030302020204" pitchFamily="66" charset="0"/>
                <a:cs typeface="Times New Roman" pitchFamily="18" charset="0"/>
              </a:rPr>
              <a:t>көлеңкеге төзімділер </a:t>
            </a:r>
            <a:r>
              <a:rPr lang="ru-RU" b="1" dirty="0" smtClean="0">
                <a:solidFill>
                  <a:schemeClr val="tx1"/>
                </a:solidFill>
                <a:latin typeface="Comic Sans MS" panose="030F0702030302020204" pitchFamily="66" charset="0"/>
                <a:cs typeface="Times New Roman" pitchFamily="18" charset="0"/>
              </a:rPr>
              <a:t>(</a:t>
            </a:r>
            <a:r>
              <a:rPr lang="kk-KZ" b="1" dirty="0" smtClean="0">
                <a:solidFill>
                  <a:schemeClr val="tx1"/>
                </a:solidFill>
                <a:latin typeface="Comic Sans MS" panose="030F0702030302020204" pitchFamily="66" charset="0"/>
                <a:cs typeface="Times New Roman" pitchFamily="18" charset="0"/>
              </a:rPr>
              <a:t>жарық жеткіліксіз шымылдық астында ұзақ уақыт өсе алады)</a:t>
            </a:r>
            <a:endParaRPr lang="ru-RU" dirty="0"/>
          </a:p>
        </p:txBody>
      </p:sp>
      <p:pic>
        <p:nvPicPr>
          <p:cNvPr id="55298" name="Picture 2" descr="Уходим в тень: теневыносливые растения для сада, изображение №1"/>
          <p:cNvPicPr>
            <a:picLocks noChangeAspect="1" noChangeArrowheads="1"/>
          </p:cNvPicPr>
          <p:nvPr/>
        </p:nvPicPr>
        <p:blipFill>
          <a:blip r:embed="rId2"/>
          <a:srcRect/>
          <a:stretch>
            <a:fillRect/>
          </a:stretch>
        </p:blipFill>
        <p:spPr bwMode="auto">
          <a:xfrm>
            <a:off x="2024034" y="1142984"/>
            <a:ext cx="8215370" cy="5286412"/>
          </a:xfrm>
          <a:prstGeom prst="rect">
            <a:avLst/>
          </a:prstGeom>
          <a:noFill/>
        </p:spPr>
      </p:pic>
    </p:spTree>
    <p:extLst>
      <p:ext uri="{BB962C8B-B14F-4D97-AF65-F5344CB8AC3E}">
        <p14:creationId xmlns:p14="http://schemas.microsoft.com/office/powerpoint/2010/main" val="1664131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38282" y="1"/>
            <a:ext cx="8572560" cy="3661553"/>
          </a:xfrm>
        </p:spPr>
        <p:txBody>
          <a:bodyPr>
            <a:normAutofit fontScale="92500" lnSpcReduction="10000"/>
          </a:bodyPr>
          <a:lstStyle/>
          <a:p>
            <a:pPr>
              <a:lnSpc>
                <a:spcPct val="110000"/>
              </a:lnSpc>
              <a:spcBef>
                <a:spcPts val="0"/>
              </a:spcBef>
              <a:buNone/>
            </a:pPr>
            <a:r>
              <a:rPr lang="kk-KZ" sz="1800" b="1" dirty="0">
                <a:latin typeface="Comic Sans MS" panose="030F0702030302020204" pitchFamily="66" charset="0"/>
                <a:cs typeface="Times New Roman" pitchFamily="18" charset="0"/>
              </a:rPr>
              <a:t>3. Орман жəне жылу</a:t>
            </a:r>
            <a:endParaRPr lang="ru-RU" sz="1800" dirty="0">
              <a:latin typeface="Comic Sans MS" panose="030F0702030302020204" pitchFamily="66" charset="0"/>
              <a:cs typeface="Times New Roman" pitchFamily="18" charset="0"/>
            </a:endParaRPr>
          </a:p>
          <a:p>
            <a:pPr>
              <a:lnSpc>
                <a:spcPct val="110000"/>
              </a:lnSpc>
              <a:spcBef>
                <a:spcPts val="0"/>
              </a:spcBef>
              <a:buNone/>
            </a:pPr>
            <a:r>
              <a:rPr lang="kk-KZ" sz="1800" dirty="0">
                <a:latin typeface="Comic Sans MS" panose="030F0702030302020204" pitchFamily="66" charset="0"/>
                <a:cs typeface="Times New Roman" pitchFamily="18" charset="0"/>
              </a:rPr>
              <a:t>Ормандағы температура режимі ол жердің географиялық орнына, рельеф формасына, беткейдің экспозициясына жəне фитоценоздың ерекшелігіне бағынышты. </a:t>
            </a:r>
            <a:r>
              <a:rPr lang="ru-RU" sz="1800" dirty="0" err="1">
                <a:latin typeface="Comic Sans MS" panose="030F0702030302020204" pitchFamily="66" charset="0"/>
                <a:cs typeface="Times New Roman" pitchFamily="18" charset="0"/>
              </a:rPr>
              <a:t>Жылу</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өсімдіктің өсуін, дамуын</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гүлденуін жəне жемістенуін</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қамтамасыз етеді</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Жылуға</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қатысты</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өсімдіктерді</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екіге</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бөледі</a:t>
            </a:r>
            <a:r>
              <a:rPr lang="ru-RU" sz="1800" dirty="0">
                <a:latin typeface="Comic Sans MS" panose="030F0702030302020204" pitchFamily="66" charset="0"/>
                <a:cs typeface="Times New Roman" pitchFamily="18" charset="0"/>
              </a:rPr>
              <a:t>: </a:t>
            </a:r>
          </a:p>
          <a:p>
            <a:pPr algn="ctr">
              <a:lnSpc>
                <a:spcPct val="110000"/>
              </a:lnSpc>
              <a:spcBef>
                <a:spcPts val="0"/>
              </a:spcBef>
              <a:buNone/>
            </a:pPr>
            <a:r>
              <a:rPr lang="ru-RU" sz="1800" dirty="0">
                <a:latin typeface="Comic Sans MS" panose="030F0702030302020204" pitchFamily="66" charset="0"/>
                <a:cs typeface="Times New Roman" pitchFamily="18" charset="0"/>
              </a:rPr>
              <a:t>1) </a:t>
            </a:r>
            <a:r>
              <a:rPr lang="ru-RU" sz="1800" b="1" dirty="0" err="1">
                <a:latin typeface="Comic Sans MS" panose="030F0702030302020204" pitchFamily="66" charset="0"/>
                <a:cs typeface="Times New Roman" pitchFamily="18" charset="0"/>
              </a:rPr>
              <a:t>Жылу</a:t>
            </a:r>
            <a:r>
              <a:rPr lang="ru-RU" sz="1800" b="1" dirty="0">
                <a:latin typeface="Comic Sans MS" panose="030F0702030302020204" pitchFamily="66" charset="0"/>
                <a:cs typeface="Times New Roman" pitchFamily="18" charset="0"/>
              </a:rPr>
              <a:t> </a:t>
            </a:r>
            <a:r>
              <a:rPr lang="ru-RU" sz="1800" b="1" dirty="0" err="1">
                <a:latin typeface="Comic Sans MS" panose="030F0702030302020204" pitchFamily="66" charset="0"/>
                <a:cs typeface="Times New Roman" pitchFamily="18" charset="0"/>
              </a:rPr>
              <a:t>сүйгіштер</a:t>
            </a:r>
            <a:r>
              <a:rPr lang="ru-RU" sz="1800" dirty="0">
                <a:latin typeface="Comic Sans MS" panose="030F0702030302020204" pitchFamily="66" charset="0"/>
                <a:cs typeface="Times New Roman" pitchFamily="18" charset="0"/>
              </a:rPr>
              <a:t> 2) </a:t>
            </a:r>
            <a:r>
              <a:rPr lang="ru-RU" sz="1800" b="1" dirty="0" err="1">
                <a:latin typeface="Comic Sans MS" panose="030F0702030302020204" pitchFamily="66" charset="0"/>
                <a:cs typeface="Times New Roman" pitchFamily="18" charset="0"/>
              </a:rPr>
              <a:t>Суыққа</a:t>
            </a:r>
            <a:r>
              <a:rPr lang="ru-RU" sz="1800" b="1" dirty="0">
                <a:latin typeface="Comic Sans MS" panose="030F0702030302020204" pitchFamily="66" charset="0"/>
                <a:cs typeface="Times New Roman" pitchFamily="18" charset="0"/>
              </a:rPr>
              <a:t> </a:t>
            </a:r>
            <a:r>
              <a:rPr lang="ru-RU" sz="1800" b="1" dirty="0" err="1">
                <a:latin typeface="Comic Sans MS" panose="030F0702030302020204" pitchFamily="66" charset="0"/>
                <a:cs typeface="Times New Roman" pitchFamily="18" charset="0"/>
              </a:rPr>
              <a:t>төзімділер</a:t>
            </a:r>
            <a:r>
              <a:rPr lang="ru-RU" sz="1800" b="1" dirty="0">
                <a:latin typeface="Comic Sans MS" panose="030F0702030302020204" pitchFamily="66" charset="0"/>
                <a:cs typeface="Times New Roman" pitchFamily="18" charset="0"/>
              </a:rPr>
              <a:t> </a:t>
            </a:r>
          </a:p>
          <a:p>
            <a:pPr>
              <a:lnSpc>
                <a:spcPct val="110000"/>
              </a:lnSpc>
              <a:spcBef>
                <a:spcPts val="0"/>
              </a:spcBef>
              <a:buNone/>
            </a:pPr>
            <a:r>
              <a:rPr lang="ru-RU" sz="1800" dirty="0" err="1">
                <a:latin typeface="Comic Sans MS" panose="030F0702030302020204" pitchFamily="66" charset="0"/>
                <a:cs typeface="Times New Roman" pitchFamily="18" charset="0"/>
              </a:rPr>
              <a:t>П.С.Погребняктың</a:t>
            </a:r>
            <a:r>
              <a:rPr lang="ru-RU" sz="1800" dirty="0">
                <a:latin typeface="Comic Sans MS" panose="030F0702030302020204" pitchFamily="66" charset="0"/>
                <a:cs typeface="Times New Roman" pitchFamily="18" charset="0"/>
              </a:rPr>
              <a:t> (1968) </a:t>
            </a:r>
            <a:r>
              <a:rPr lang="ru-RU" sz="1800" dirty="0" err="1">
                <a:latin typeface="Comic Sans MS" panose="030F0702030302020204" pitchFamily="66" charset="0"/>
                <a:cs typeface="Times New Roman" pitchFamily="18" charset="0"/>
              </a:rPr>
              <a:t>жылуға</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қатысты</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өсімдіктердің</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классификациясы</a:t>
            </a:r>
            <a:r>
              <a:rPr lang="ru-RU" sz="1800" dirty="0">
                <a:latin typeface="Comic Sans MS" panose="030F0702030302020204" pitchFamily="66" charset="0"/>
                <a:cs typeface="Times New Roman" pitchFamily="18" charset="0"/>
              </a:rPr>
              <a:t>: </a:t>
            </a:r>
          </a:p>
          <a:p>
            <a:pPr>
              <a:lnSpc>
                <a:spcPct val="110000"/>
              </a:lnSpc>
              <a:spcBef>
                <a:spcPts val="0"/>
              </a:spcBef>
              <a:buFont typeface="Wingdings" pitchFamily="2" charset="2"/>
              <a:buChar char="q"/>
            </a:pPr>
            <a:r>
              <a:rPr lang="ru-RU" sz="1800" dirty="0" err="1">
                <a:latin typeface="Comic Sans MS" panose="030F0702030302020204" pitchFamily="66" charset="0"/>
                <a:cs typeface="Times New Roman" pitchFamily="18" charset="0"/>
              </a:rPr>
              <a:t>Жылуды</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өте сүйгіштер </a:t>
            </a:r>
            <a:r>
              <a:rPr lang="ru-RU" sz="1800" dirty="0">
                <a:latin typeface="Comic Sans MS" panose="030F0702030302020204" pitchFamily="66" charset="0"/>
                <a:cs typeface="Times New Roman" pitchFamily="18" charset="0"/>
              </a:rPr>
              <a:t>- эвкалипт, кипарис, кедр, </a:t>
            </a:r>
            <a:r>
              <a:rPr lang="ru-RU" sz="1800" dirty="0" err="1">
                <a:latin typeface="Comic Sans MS" panose="030F0702030302020204" pitchFamily="66" charset="0"/>
                <a:cs typeface="Times New Roman" pitchFamily="18" charset="0"/>
              </a:rPr>
              <a:t>сексеуіл</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емен</a:t>
            </a:r>
            <a:endParaRPr lang="ru-RU" sz="1800" dirty="0">
              <a:latin typeface="Comic Sans MS" panose="030F0702030302020204" pitchFamily="66" charset="0"/>
              <a:cs typeface="Times New Roman" pitchFamily="18" charset="0"/>
            </a:endParaRPr>
          </a:p>
          <a:p>
            <a:pPr>
              <a:lnSpc>
                <a:spcPct val="110000"/>
              </a:lnSpc>
              <a:spcBef>
                <a:spcPts val="0"/>
              </a:spcBef>
              <a:buFont typeface="Wingdings" pitchFamily="2" charset="2"/>
              <a:buChar char="q"/>
            </a:pPr>
            <a:r>
              <a:rPr lang="ru-RU" sz="1800" dirty="0" err="1">
                <a:latin typeface="Comic Sans MS" panose="030F0702030302020204" pitchFamily="66" charset="0"/>
                <a:cs typeface="Times New Roman" pitchFamily="18" charset="0"/>
              </a:rPr>
              <a:t>Жылу</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сүйгіштер</a:t>
            </a:r>
            <a:r>
              <a:rPr lang="ru-RU" sz="1800" dirty="0">
                <a:latin typeface="Comic Sans MS" panose="030F0702030302020204" pitchFamily="66" charset="0"/>
                <a:cs typeface="Times New Roman" pitchFamily="18" charset="0"/>
              </a:rPr>
              <a:t> - каштан, грек </a:t>
            </a:r>
            <a:r>
              <a:rPr lang="ru-RU" sz="1800" dirty="0" err="1">
                <a:latin typeface="Comic Sans MS" panose="030F0702030302020204" pitchFamily="66" charset="0"/>
                <a:cs typeface="Times New Roman" pitchFamily="18" charset="0"/>
              </a:rPr>
              <a:t>жаңғағы</a:t>
            </a:r>
            <a:r>
              <a:rPr lang="ru-RU" sz="1800" dirty="0">
                <a:latin typeface="Comic Sans MS" panose="030F0702030302020204" pitchFamily="66" charset="0"/>
                <a:cs typeface="Times New Roman" pitchFamily="18" charset="0"/>
              </a:rPr>
              <a:t> </a:t>
            </a:r>
          </a:p>
          <a:p>
            <a:pPr>
              <a:lnSpc>
                <a:spcPct val="110000"/>
              </a:lnSpc>
              <a:spcBef>
                <a:spcPts val="0"/>
              </a:spcBef>
              <a:buFont typeface="Wingdings" pitchFamily="2" charset="2"/>
              <a:buChar char="q"/>
            </a:pPr>
            <a:r>
              <a:rPr lang="ru-RU" sz="1800" dirty="0" err="1">
                <a:latin typeface="Comic Sans MS" panose="030F0702030302020204" pitchFamily="66" charset="0"/>
                <a:cs typeface="Times New Roman" pitchFamily="18" charset="0"/>
              </a:rPr>
              <a:t>Жылуды</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орташа</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талап</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ететіндер</a:t>
            </a:r>
            <a:r>
              <a:rPr lang="ru-RU" sz="1800" dirty="0">
                <a:latin typeface="Comic Sans MS" panose="030F0702030302020204" pitchFamily="66" charset="0"/>
                <a:cs typeface="Times New Roman" pitchFamily="18" charset="0"/>
              </a:rPr>
              <a:t> - </a:t>
            </a:r>
            <a:r>
              <a:rPr lang="ru-RU" sz="1800" dirty="0" err="1">
                <a:latin typeface="Comic Sans MS" panose="030F0702030302020204" pitchFamily="66" charset="0"/>
                <a:cs typeface="Times New Roman" pitchFamily="18" charset="0"/>
              </a:rPr>
              <a:t>кәдімгі емен</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үйенкі, караағаш</a:t>
            </a:r>
            <a:endParaRPr lang="ru-RU" sz="1800" dirty="0">
              <a:latin typeface="Comic Sans MS" panose="030F0702030302020204" pitchFamily="66" charset="0"/>
              <a:cs typeface="Times New Roman" pitchFamily="18" charset="0"/>
            </a:endParaRPr>
          </a:p>
          <a:p>
            <a:pPr>
              <a:lnSpc>
                <a:spcPct val="110000"/>
              </a:lnSpc>
              <a:spcBef>
                <a:spcPts val="0"/>
              </a:spcBef>
              <a:buFont typeface="Wingdings" pitchFamily="2" charset="2"/>
              <a:buChar char="q"/>
            </a:pPr>
            <a:r>
              <a:rPr lang="ru-RU" sz="1800" dirty="0" err="1">
                <a:latin typeface="Comic Sans MS" panose="030F0702030302020204" pitchFamily="66" charset="0"/>
                <a:cs typeface="Times New Roman" pitchFamily="18" charset="0"/>
              </a:rPr>
              <a:t>Жылуды</a:t>
            </a:r>
            <a:r>
              <a:rPr lang="ru-RU" sz="1800" dirty="0">
                <a:latin typeface="Comic Sans MS" panose="030F0702030302020204" pitchFamily="66" charset="0"/>
                <a:cs typeface="Times New Roman" pitchFamily="18" charset="0"/>
              </a:rPr>
              <a:t> аз </a:t>
            </a:r>
            <a:r>
              <a:rPr lang="ru-RU" sz="1800" dirty="0" err="1">
                <a:latin typeface="Comic Sans MS" panose="030F0702030302020204" pitchFamily="66" charset="0"/>
                <a:cs typeface="Times New Roman" pitchFamily="18" charset="0"/>
              </a:rPr>
              <a:t>талап</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ететіндер</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көктерек</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қайың</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қарағай</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шырша</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самырсын</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кәдімгі</a:t>
            </a:r>
            <a:r>
              <a:rPr lang="ru-RU" sz="1800" dirty="0">
                <a:latin typeface="Comic Sans MS" panose="030F0702030302020204" pitchFamily="66" charset="0"/>
                <a:cs typeface="Times New Roman" pitchFamily="18" charset="0"/>
              </a:rPr>
              <a:t> </a:t>
            </a:r>
            <a:r>
              <a:rPr lang="ru-RU" sz="1800" dirty="0" err="1">
                <a:latin typeface="Comic Sans MS" panose="030F0702030302020204" pitchFamily="66" charset="0"/>
                <a:cs typeface="Times New Roman" pitchFamily="18" charset="0"/>
              </a:rPr>
              <a:t>емен</a:t>
            </a:r>
            <a:endParaRPr lang="ru-RU" sz="1800" dirty="0">
              <a:latin typeface="Comic Sans MS" panose="030F0702030302020204" pitchFamily="66" charset="0"/>
              <a:cs typeface="Times New Roman" pitchFamily="18" charset="0"/>
            </a:endParaRPr>
          </a:p>
        </p:txBody>
      </p:sp>
      <p:pic>
        <p:nvPicPr>
          <p:cNvPr id="4" name="Рисунок 3" descr="5"/>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01008"/>
            <a:ext cx="3059262" cy="3041616"/>
          </a:xfrm>
          <a:prstGeom prst="rect">
            <a:avLst/>
          </a:prstGeom>
          <a:noFill/>
          <a:ln>
            <a:noFill/>
          </a:ln>
        </p:spPr>
      </p:pic>
      <p:pic>
        <p:nvPicPr>
          <p:cNvPr id="5" name="Рисунок 4" descr="Дерево каштан – посадка и уход"/>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8678" y="3501008"/>
            <a:ext cx="2664296" cy="3041616"/>
          </a:xfrm>
          <a:prstGeom prst="rect">
            <a:avLst/>
          </a:prstGeom>
          <a:noFill/>
          <a:ln>
            <a:noFill/>
          </a:ln>
        </p:spPr>
      </p:pic>
      <p:pic>
        <p:nvPicPr>
          <p:cNvPr id="6" name="Рисунок 5" descr="Дуб черешчатый - купить в Челябинске в питомнике по отличным ценам ..."/>
          <p:cNvPicPr/>
          <p:nvPr/>
        </p:nvPicPr>
        <p:blipFill>
          <a:blip r:embed="rId5">
            <a:extLst>
              <a:ext uri="{28A0092B-C50C-407E-A947-70E740481C1C}">
                <a14:useLocalDpi xmlns:a14="http://schemas.microsoft.com/office/drawing/2010/main" val="0"/>
              </a:ext>
            </a:extLst>
          </a:blip>
          <a:srcRect/>
          <a:stretch>
            <a:fillRect/>
          </a:stretch>
        </p:blipFill>
        <p:spPr bwMode="auto">
          <a:xfrm>
            <a:off x="7638307" y="3501008"/>
            <a:ext cx="2694765" cy="3041616"/>
          </a:xfrm>
          <a:prstGeom prst="rect">
            <a:avLst/>
          </a:prstGeom>
          <a:noFill/>
          <a:ln>
            <a:noFill/>
          </a:ln>
        </p:spPr>
      </p:pic>
      <p:sp>
        <p:nvSpPr>
          <p:cNvPr id="7" name="Прямоугольник 6"/>
          <p:cNvSpPr/>
          <p:nvPr/>
        </p:nvSpPr>
        <p:spPr>
          <a:xfrm>
            <a:off x="1722156" y="6542624"/>
            <a:ext cx="2714644" cy="369332"/>
          </a:xfrm>
          <a:prstGeom prst="rect">
            <a:avLst/>
          </a:prstGeom>
        </p:spPr>
        <p:txBody>
          <a:bodyPr wrap="square">
            <a:spAutoFit/>
          </a:bodyPr>
          <a:lstStyle/>
          <a:p>
            <a:pPr algn="ctr"/>
            <a:r>
              <a:rPr lang="ru-RU" sz="1400" b="1" dirty="0">
                <a:latin typeface="Comic Sans MS" panose="030F0702030302020204" pitchFamily="66" charset="0"/>
              </a:rPr>
              <a:t>эвкалипт</a:t>
            </a:r>
            <a:r>
              <a:rPr lang="ru-RU" dirty="0"/>
              <a:t> </a:t>
            </a:r>
            <a:endParaRPr lang="ru-RU" dirty="0"/>
          </a:p>
        </p:txBody>
      </p:sp>
      <p:sp>
        <p:nvSpPr>
          <p:cNvPr id="8" name="Прямоугольник 7"/>
          <p:cNvSpPr/>
          <p:nvPr/>
        </p:nvSpPr>
        <p:spPr>
          <a:xfrm>
            <a:off x="4688330" y="6542625"/>
            <a:ext cx="2714644" cy="307777"/>
          </a:xfrm>
          <a:prstGeom prst="rect">
            <a:avLst/>
          </a:prstGeom>
        </p:spPr>
        <p:txBody>
          <a:bodyPr wrap="square">
            <a:spAutoFit/>
          </a:bodyPr>
          <a:lstStyle/>
          <a:p>
            <a:pPr algn="ctr"/>
            <a:r>
              <a:rPr lang="ru-RU" sz="1400" dirty="0">
                <a:latin typeface="Comic Sans MS" panose="030F0702030302020204" pitchFamily="66" charset="0"/>
              </a:rPr>
              <a:t>каштан</a:t>
            </a:r>
            <a:endParaRPr lang="ru-RU" sz="1400" dirty="0">
              <a:latin typeface="Comic Sans MS" panose="030F0702030302020204" pitchFamily="66" charset="0"/>
            </a:endParaRPr>
          </a:p>
        </p:txBody>
      </p:sp>
      <p:sp>
        <p:nvSpPr>
          <p:cNvPr id="9" name="Прямоугольник 8"/>
          <p:cNvSpPr/>
          <p:nvPr/>
        </p:nvSpPr>
        <p:spPr>
          <a:xfrm>
            <a:off x="7638307" y="6542625"/>
            <a:ext cx="2714644" cy="307777"/>
          </a:xfrm>
          <a:prstGeom prst="rect">
            <a:avLst/>
          </a:prstGeom>
        </p:spPr>
        <p:txBody>
          <a:bodyPr wrap="square">
            <a:spAutoFit/>
          </a:bodyPr>
          <a:lstStyle/>
          <a:p>
            <a:pPr algn="ctr"/>
            <a:r>
              <a:rPr lang="ru-RU" sz="1400" dirty="0" err="1">
                <a:latin typeface="Comic Sans MS" panose="030F0702030302020204" pitchFamily="66" charset="0"/>
              </a:rPr>
              <a:t>кәдімгі емен</a:t>
            </a:r>
            <a:endParaRPr lang="ru-RU" sz="1400" dirty="0">
              <a:latin typeface="Comic Sans MS" panose="030F0702030302020204" pitchFamily="66" charset="0"/>
            </a:endParaRPr>
          </a:p>
        </p:txBody>
      </p:sp>
    </p:spTree>
    <p:extLst>
      <p:ext uri="{BB962C8B-B14F-4D97-AF65-F5344CB8AC3E}">
        <p14:creationId xmlns:p14="http://schemas.microsoft.com/office/powerpoint/2010/main" val="2942266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2024" y="0"/>
            <a:ext cx="8607900" cy="584182"/>
          </a:xfrm>
        </p:spPr>
        <p:txBody>
          <a:bodyPr>
            <a:normAutofit fontScale="90000"/>
          </a:bodyPr>
          <a:lstStyle/>
          <a:p>
            <a:pPr algn="ctr"/>
            <a:r>
              <a:rPr lang="kk-KZ" b="1" dirty="0" smtClean="0">
                <a:solidFill>
                  <a:schemeClr val="tx1"/>
                </a:solidFill>
                <a:latin typeface="Comic Sans MS" panose="030F0702030302020204" pitchFamily="66" charset="0"/>
                <a:cs typeface="Times New Roman" pitchFamily="18" charset="0"/>
              </a:rPr>
              <a:t>Өсімдіктердің жарақаттануы</a:t>
            </a:r>
            <a:endParaRPr lang="ru-RU" b="1" dirty="0">
              <a:solidFill>
                <a:schemeClr val="tx1"/>
              </a:solidFill>
              <a:latin typeface="Comic Sans MS" panose="030F0702030302020204" pitchFamily="66" charset="0"/>
              <a:cs typeface="Times New Roman" pitchFamily="18" charset="0"/>
            </a:endParaRPr>
          </a:p>
        </p:txBody>
      </p:sp>
      <p:sp>
        <p:nvSpPr>
          <p:cNvPr id="3" name="Содержимое 2"/>
          <p:cNvSpPr>
            <a:spLocks noGrp="1"/>
          </p:cNvSpPr>
          <p:nvPr>
            <p:ph sz="quarter" idx="2"/>
          </p:nvPr>
        </p:nvSpPr>
        <p:spPr>
          <a:xfrm>
            <a:off x="1981200" y="1500174"/>
            <a:ext cx="3322712" cy="5357826"/>
          </a:xfrm>
        </p:spPr>
        <p:txBody>
          <a:bodyPr>
            <a:normAutofit/>
          </a:bodyPr>
          <a:lstStyle/>
          <a:p>
            <a:pPr>
              <a:spcBef>
                <a:spcPts val="0"/>
              </a:spcBef>
              <a:buNone/>
            </a:pPr>
            <a:r>
              <a:rPr lang="ru-RU" sz="2200" dirty="0" err="1">
                <a:latin typeface="Comic Sans MS" panose="030F0702030302020204" pitchFamily="66" charset="0"/>
                <a:cs typeface="Times New Roman" pitchFamily="18" charset="0"/>
              </a:rPr>
              <a:t>Төмен </a:t>
            </a:r>
            <a:r>
              <a:rPr lang="ru-RU" sz="2200" dirty="0">
                <a:latin typeface="Comic Sans MS" panose="030F0702030302020204" pitchFamily="66" charset="0"/>
                <a:cs typeface="Times New Roman" pitchFamily="18" charset="0"/>
              </a:rPr>
              <a:t>температура </a:t>
            </a:r>
            <a:r>
              <a:rPr lang="ru-RU" sz="2200" dirty="0" err="1">
                <a:latin typeface="Comic Sans MS" panose="030F0702030302020204" pitchFamily="66" charset="0"/>
                <a:cs typeface="Times New Roman" pitchFamily="18" charset="0"/>
              </a:rPr>
              <a:t>жағдайында өсімдіктерде суықтан жарықтар пайда</a:t>
            </a:r>
            <a:r>
              <a:rPr lang="ru-RU" sz="2200" dirty="0">
                <a:latin typeface="Comic Sans MS" panose="030F0702030302020204" pitchFamily="66" charset="0"/>
                <a:cs typeface="Times New Roman" pitchFamily="18" charset="0"/>
              </a:rPr>
              <a:t> </a:t>
            </a:r>
            <a:r>
              <a:rPr lang="ru-RU" sz="2200" dirty="0" err="1">
                <a:latin typeface="Comic Sans MS" panose="030F0702030302020204" pitchFamily="66" charset="0"/>
                <a:cs typeface="Times New Roman" pitchFamily="18" charset="0"/>
              </a:rPr>
              <a:t>болады</a:t>
            </a:r>
            <a:r>
              <a:rPr lang="ru-RU" sz="2200" dirty="0">
                <a:latin typeface="Comic Sans MS" panose="030F0702030302020204" pitchFamily="66" charset="0"/>
                <a:cs typeface="Times New Roman" pitchFamily="18" charset="0"/>
              </a:rPr>
              <a:t>, </a:t>
            </a:r>
            <a:r>
              <a:rPr lang="ru-RU" sz="2200" dirty="0" err="1">
                <a:latin typeface="Comic Sans MS" panose="030F0702030302020204" pitchFamily="66" charset="0"/>
                <a:cs typeface="Times New Roman" pitchFamily="18" charset="0"/>
              </a:rPr>
              <a:t>қылқандар жəне жапырақтар</a:t>
            </a:r>
            <a:r>
              <a:rPr lang="ru-RU" sz="2200" dirty="0">
                <a:latin typeface="Comic Sans MS" panose="030F0702030302020204" pitchFamily="66" charset="0"/>
                <a:cs typeface="Times New Roman" pitchFamily="18" charset="0"/>
              </a:rPr>
              <a:t>, осы </a:t>
            </a:r>
            <a:r>
              <a:rPr lang="ru-RU" sz="2200" dirty="0" err="1">
                <a:latin typeface="Comic Sans MS" panose="030F0702030302020204" pitchFamily="66" charset="0"/>
                <a:cs typeface="Times New Roman" pitchFamily="18" charset="0"/>
              </a:rPr>
              <a:t>жылғы өркендер жарақаттанады</a:t>
            </a:r>
            <a:r>
              <a:rPr lang="ru-RU" sz="2200" dirty="0">
                <a:latin typeface="Comic Sans MS" panose="030F0702030302020204" pitchFamily="66" charset="0"/>
                <a:cs typeface="Times New Roman" pitchFamily="18" charset="0"/>
              </a:rPr>
              <a:t>.</a:t>
            </a:r>
            <a:endParaRPr lang="ru-RU" sz="2200" dirty="0">
              <a:latin typeface="Comic Sans MS" panose="030F0702030302020204" pitchFamily="66" charset="0"/>
              <a:cs typeface="Times New Roman" pitchFamily="18" charset="0"/>
            </a:endParaRPr>
          </a:p>
        </p:txBody>
      </p:sp>
      <p:sp>
        <p:nvSpPr>
          <p:cNvPr id="4" name="Содержимое 3"/>
          <p:cNvSpPr>
            <a:spLocks noGrp="1"/>
          </p:cNvSpPr>
          <p:nvPr>
            <p:ph sz="quarter" idx="4"/>
          </p:nvPr>
        </p:nvSpPr>
        <p:spPr>
          <a:xfrm>
            <a:off x="5667372" y="1500174"/>
            <a:ext cx="4572032" cy="5357826"/>
          </a:xfrm>
        </p:spPr>
        <p:txBody>
          <a:bodyPr>
            <a:normAutofit fontScale="70000" lnSpcReduction="20000"/>
          </a:bodyPr>
          <a:lstStyle/>
          <a:p>
            <a:pPr>
              <a:lnSpc>
                <a:spcPct val="120000"/>
              </a:lnSpc>
              <a:spcBef>
                <a:spcPts val="0"/>
              </a:spcBef>
              <a:buNone/>
            </a:pPr>
            <a:r>
              <a:rPr lang="ru-RU" sz="3100" dirty="0" err="1">
                <a:latin typeface="Comic Sans MS" panose="030F0702030302020204" pitchFamily="66" charset="0"/>
                <a:cs typeface="Times New Roman" pitchFamily="18" charset="0"/>
              </a:rPr>
              <a:t>Жоғары </a:t>
            </a:r>
            <a:r>
              <a:rPr lang="ru-RU" sz="3100" dirty="0">
                <a:latin typeface="Comic Sans MS" panose="030F0702030302020204" pitchFamily="66" charset="0"/>
                <a:cs typeface="Times New Roman" pitchFamily="18" charset="0"/>
              </a:rPr>
              <a:t>температура да </a:t>
            </a:r>
            <a:r>
              <a:rPr lang="ru-RU" sz="3100" dirty="0" err="1">
                <a:latin typeface="Comic Sans MS" panose="030F0702030302020204" pitchFamily="66" charset="0"/>
                <a:cs typeface="Times New Roman" pitchFamily="18" charset="0"/>
              </a:rPr>
              <a:t>орманға зиянын</a:t>
            </a:r>
            <a:r>
              <a:rPr lang="ru-RU" sz="3100" dirty="0">
                <a:latin typeface="Comic Sans MS" panose="030F0702030302020204" pitchFamily="66" charset="0"/>
                <a:cs typeface="Times New Roman" pitchFamily="18" charset="0"/>
              </a:rPr>
              <a:t> </a:t>
            </a:r>
            <a:r>
              <a:rPr lang="ru-RU" sz="3100" dirty="0" err="1">
                <a:latin typeface="Comic Sans MS" panose="030F0702030302020204" pitchFamily="66" charset="0"/>
                <a:cs typeface="Times New Roman" pitchFamily="18" charset="0"/>
              </a:rPr>
              <a:t>тигізеді</a:t>
            </a:r>
            <a:r>
              <a:rPr lang="ru-RU" sz="3100" dirty="0">
                <a:latin typeface="Comic Sans MS" panose="030F0702030302020204" pitchFamily="66" charset="0"/>
                <a:cs typeface="Times New Roman" pitchFamily="18" charset="0"/>
              </a:rPr>
              <a:t>. </a:t>
            </a:r>
            <a:r>
              <a:rPr lang="ru-RU" sz="3100" dirty="0" err="1">
                <a:latin typeface="Comic Sans MS" panose="030F0702030302020204" pitchFamily="66" charset="0"/>
                <a:cs typeface="Times New Roman" pitchFamily="18" charset="0"/>
              </a:rPr>
              <a:t>Олардың əсері əсіресе ылғал жеткіліксіз</a:t>
            </a:r>
            <a:r>
              <a:rPr lang="ru-RU" sz="3100" dirty="0">
                <a:latin typeface="Comic Sans MS" panose="030F0702030302020204" pitchFamily="66" charset="0"/>
                <a:cs typeface="Times New Roman" pitchFamily="18" charset="0"/>
              </a:rPr>
              <a:t> </a:t>
            </a:r>
            <a:r>
              <a:rPr lang="ru-RU" sz="3100" dirty="0" err="1">
                <a:latin typeface="Comic Sans MS" panose="030F0702030302020204" pitchFamily="66" charset="0"/>
                <a:cs typeface="Times New Roman" pitchFamily="18" charset="0"/>
              </a:rPr>
              <a:t>жағдайда күштірек болады</a:t>
            </a:r>
            <a:r>
              <a:rPr lang="ru-RU" sz="3100" dirty="0">
                <a:latin typeface="Comic Sans MS" panose="030F0702030302020204" pitchFamily="66" charset="0"/>
                <a:cs typeface="Times New Roman" pitchFamily="18" charset="0"/>
              </a:rPr>
              <a:t>. </a:t>
            </a:r>
            <a:r>
              <a:rPr lang="kk-KZ" sz="3100" dirty="0">
                <a:latin typeface="Comic Sans MS" panose="030F0702030302020204" pitchFamily="66" charset="0"/>
                <a:cs typeface="Times New Roman" pitchFamily="18" charset="0"/>
              </a:rPr>
              <a:t>Мұндай температурада ағаштың қабығы күйіп, тамыр мойны жарақаттанады, əдетте күйіктен қабығы жұқа (көлеңкеге төзгіш) породалар (шамшат, шырша, самырсын т.б.) зиян шегеді. Мұндай жағдай орманның шетінде, ағаштарды сиреткен учаскелерде болады.</a:t>
            </a:r>
            <a:endParaRPr lang="ru-RU" sz="3100" dirty="0">
              <a:latin typeface="Comic Sans MS" panose="030F0702030302020204" pitchFamily="66" charset="0"/>
              <a:cs typeface="Times New Roman" pitchFamily="18" charset="0"/>
            </a:endParaRPr>
          </a:p>
          <a:p>
            <a:pPr>
              <a:buNone/>
            </a:pPr>
            <a:endParaRPr lang="ru-RU" dirty="0"/>
          </a:p>
        </p:txBody>
      </p:sp>
      <p:sp>
        <p:nvSpPr>
          <p:cNvPr id="5" name="Текст 4"/>
          <p:cNvSpPr>
            <a:spLocks noGrp="1"/>
          </p:cNvSpPr>
          <p:nvPr>
            <p:ph type="body" sz="quarter" idx="1"/>
          </p:nvPr>
        </p:nvSpPr>
        <p:spPr>
          <a:xfrm>
            <a:off x="1881158" y="857232"/>
            <a:ext cx="3786214" cy="658368"/>
          </a:xfrm>
        </p:spPr>
        <p:txBody>
          <a:bodyPr/>
          <a:lstStyle/>
          <a:p>
            <a:pPr algn="ctr"/>
            <a:r>
              <a:rPr lang="kk-KZ" sz="2400" dirty="0">
                <a:solidFill>
                  <a:schemeClr val="tx1"/>
                </a:solidFill>
                <a:latin typeface="Comic Sans MS" panose="030F0702030302020204" pitchFamily="66" charset="0"/>
              </a:rPr>
              <a:t>Төмен температура</a:t>
            </a:r>
            <a:endParaRPr lang="ru-RU" sz="2400" dirty="0">
              <a:solidFill>
                <a:schemeClr val="tx1"/>
              </a:solidFill>
              <a:latin typeface="Comic Sans MS" panose="030F0702030302020204" pitchFamily="66" charset="0"/>
            </a:endParaRPr>
          </a:p>
        </p:txBody>
      </p:sp>
      <p:sp>
        <p:nvSpPr>
          <p:cNvPr id="6" name="Текст 5"/>
          <p:cNvSpPr>
            <a:spLocks noGrp="1"/>
          </p:cNvSpPr>
          <p:nvPr>
            <p:ph type="body" sz="quarter" idx="3"/>
          </p:nvPr>
        </p:nvSpPr>
        <p:spPr>
          <a:xfrm>
            <a:off x="5881686" y="857232"/>
            <a:ext cx="4286280" cy="658368"/>
          </a:xfrm>
        </p:spPr>
        <p:txBody>
          <a:bodyPr/>
          <a:lstStyle/>
          <a:p>
            <a:pPr algn="ctr"/>
            <a:r>
              <a:rPr lang="kk-KZ" sz="2400" dirty="0">
                <a:solidFill>
                  <a:schemeClr val="tx1"/>
                </a:solidFill>
                <a:latin typeface="Comic Sans MS" panose="030F0702030302020204" pitchFamily="66" charset="0"/>
              </a:rPr>
              <a:t>Жоғары температура</a:t>
            </a:r>
            <a:endParaRPr lang="ru-RU" sz="24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73443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981200" y="285728"/>
            <a:ext cx="8258204" cy="6188224"/>
          </a:xfrm>
        </p:spPr>
        <p:txBody>
          <a:bodyPr>
            <a:normAutofit/>
          </a:bodyPr>
          <a:lstStyle/>
          <a:p>
            <a:pPr>
              <a:buNone/>
            </a:pPr>
            <a:r>
              <a:rPr lang="kk-KZ" b="1" dirty="0" smtClean="0">
                <a:latin typeface="Comic Sans MS" panose="030F0702030302020204" pitchFamily="66" charset="0"/>
              </a:rPr>
              <a:t>Температура </a:t>
            </a:r>
            <a:endParaRPr lang="kk-KZ" dirty="0" smtClean="0">
              <a:latin typeface="Comic Sans MS" panose="030F0702030302020204" pitchFamily="66" charset="0"/>
            </a:endParaRPr>
          </a:p>
          <a:p>
            <a:pPr>
              <a:buNone/>
            </a:pPr>
            <a:r>
              <a:rPr lang="kk-KZ" dirty="0" smtClean="0">
                <a:latin typeface="Comic Sans MS" panose="030F0702030302020204" pitchFamily="66" charset="0"/>
              </a:rPr>
              <a:t>Ормандағы </a:t>
            </a:r>
            <a:r>
              <a:rPr lang="kk-KZ" b="1" dirty="0" smtClean="0">
                <a:latin typeface="Comic Sans MS" panose="030F0702030302020204" pitchFamily="66" charset="0"/>
              </a:rPr>
              <a:t>температура режимі </a:t>
            </a:r>
            <a:r>
              <a:rPr lang="kk-KZ" dirty="0" smtClean="0">
                <a:latin typeface="Comic Sans MS" panose="030F0702030302020204" pitchFamily="66" charset="0"/>
              </a:rPr>
              <a:t>бірдей емес, ол фитоценоздардың тік жəне көлденең құрамы ерекшеліктеріне байланысты. Жаз айларында ашық жермен салыстырғанда орманда ауаның температурасы төмен, ал қыста жоғары. Жазғы айырмашылығы 1,50С, ал қыста 0,50С жетеді. Сонымен орман жазда салқындататын, ал қыста жылытатын əсер етеді. Бірақ та ауаның орташа жылдық температурасы ашық жермен салыстырғанда орманда шамамен 10 С-қа төмен. Орманның тік профилінің қабатында ауа-райы ашық күндері бұлыңғырмен салыстырғанда ауа температурасының өзгеру диапазоны жоғары.</a:t>
            </a:r>
            <a:endParaRPr lang="ru-RU" dirty="0" smtClean="0">
              <a:latin typeface="Comic Sans MS" panose="030F0702030302020204" pitchFamily="66" charset="0"/>
            </a:endParaRPr>
          </a:p>
        </p:txBody>
      </p:sp>
    </p:spTree>
    <p:extLst>
      <p:ext uri="{BB962C8B-B14F-4D97-AF65-F5344CB8AC3E}">
        <p14:creationId xmlns:p14="http://schemas.microsoft.com/office/powerpoint/2010/main" val="15628125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981200" y="285728"/>
            <a:ext cx="8258204" cy="6188224"/>
          </a:xfrm>
        </p:spPr>
        <p:txBody>
          <a:bodyPr>
            <a:normAutofit/>
          </a:bodyPr>
          <a:lstStyle/>
          <a:p>
            <a:pPr>
              <a:buNone/>
            </a:pPr>
            <a:r>
              <a:rPr lang="kk-KZ" b="1" dirty="0" smtClean="0">
                <a:latin typeface="Comic Sans MS" panose="030F0702030302020204" pitchFamily="66" charset="0"/>
              </a:rPr>
              <a:t>4. Орман жəне ылғал</a:t>
            </a:r>
            <a:endParaRPr lang="ru-RU" dirty="0" smtClean="0">
              <a:latin typeface="Comic Sans MS" panose="030F0702030302020204" pitchFamily="66" charset="0"/>
            </a:endParaRPr>
          </a:p>
          <a:p>
            <a:pPr>
              <a:buNone/>
            </a:pPr>
            <a:r>
              <a:rPr lang="kk-KZ" dirty="0" smtClean="0">
                <a:latin typeface="Comic Sans MS" panose="030F0702030302020204" pitchFamily="66" charset="0"/>
              </a:rPr>
              <a:t>Орман ылғалды көбінесе жауын-шашын есебінен алады. Жауын-шашын мөлшері табиғат-климат жағдайына бағынышты. </a:t>
            </a:r>
          </a:p>
          <a:p>
            <a:pPr>
              <a:buNone/>
            </a:pPr>
            <a:r>
              <a:rPr lang="kk-KZ" dirty="0" smtClean="0">
                <a:latin typeface="Comic Sans MS" panose="030F0702030302020204" pitchFamily="66" charset="0"/>
              </a:rPr>
              <a:t>Жауын-шашынның мынадай түрлерін ажыратады: жауын, қар, бұршақ, қырау (изморозь, инеи), көк тайғақ, шық, тұман. Көбінесе орман экожүйесінде сұйық жауын-шашын өзгереді. Бұл жауын-шашындар ағаштардың, шыбықтардың, бұталардың кроналарында жəне шөптесін өсімдіктер ярусында кідіреді. Оның айтарлықтай бөлігін орман төсеніші сіңіреді жəне одан əрі жер асты суларына айналады. Жауын-шашынның үлкен мөлшері транспирацияға жұмсалады. </a:t>
            </a:r>
            <a:endParaRPr lang="ru-RU" dirty="0">
              <a:latin typeface="Comic Sans MS" panose="030F0702030302020204" pitchFamily="66" charset="0"/>
            </a:endParaRPr>
          </a:p>
        </p:txBody>
      </p:sp>
    </p:spTree>
    <p:extLst>
      <p:ext uri="{BB962C8B-B14F-4D97-AF65-F5344CB8AC3E}">
        <p14:creationId xmlns:p14="http://schemas.microsoft.com/office/powerpoint/2010/main" val="2904776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0240" y="746567"/>
            <a:ext cx="7345680" cy="1446550"/>
          </a:xfrm>
          <a:prstGeom prst="rect">
            <a:avLst/>
          </a:prstGeom>
          <a:ln>
            <a:solidFill>
              <a:srgbClr val="00B0F0"/>
            </a:solidFill>
          </a:ln>
        </p:spPr>
        <p:txBody>
          <a:bodyPr wrap="square">
            <a:spAutoFit/>
          </a:bodyPr>
          <a:lstStyle/>
          <a:p>
            <a:pPr>
              <a:lnSpc>
                <a:spcPct val="110000"/>
              </a:lnSpc>
              <a:spcBef>
                <a:spcPts val="0"/>
              </a:spcBef>
              <a:buNone/>
            </a:pPr>
            <a:r>
              <a:rPr lang="kk-KZ" sz="2000" b="1" dirty="0">
                <a:latin typeface="Comic Sans MS" panose="030F0702030302020204" pitchFamily="66" charset="0"/>
                <a:cs typeface="Times New Roman" pitchFamily="18" charset="0"/>
              </a:rPr>
              <a:t>Орман дегеніміз</a:t>
            </a:r>
            <a:r>
              <a:rPr lang="kk-KZ" sz="2000" dirty="0">
                <a:latin typeface="Comic Sans MS" panose="030F0702030302020204" pitchFamily="66" charset="0"/>
                <a:cs typeface="Times New Roman" pitchFamily="18" charset="0"/>
              </a:rPr>
              <a:t> - Г.Ф. Морозовтың (1970) анықтамасы бойынша, бір-біріне, топыраққа жəне атмосфераға əсер етуінің нəтижесінде сыртқы формасы жəне ішкі құрамы өзгерген ағаш өсімдіктерінің жиынтығы.</a:t>
            </a:r>
            <a:endParaRPr lang="ru-RU" sz="2000" dirty="0">
              <a:latin typeface="Comic Sans MS" panose="030F0702030302020204" pitchFamily="66" charset="0"/>
              <a:cs typeface="Times New Roman" pitchFamily="18" charset="0"/>
            </a:endParaRPr>
          </a:p>
        </p:txBody>
      </p:sp>
      <p:sp>
        <p:nvSpPr>
          <p:cNvPr id="3" name="Прямоугольник 2"/>
          <p:cNvSpPr/>
          <p:nvPr/>
        </p:nvSpPr>
        <p:spPr>
          <a:xfrm>
            <a:off x="3901440" y="3063249"/>
            <a:ext cx="7162800" cy="3139321"/>
          </a:xfrm>
          <a:prstGeom prst="rect">
            <a:avLst/>
          </a:prstGeom>
          <a:ln>
            <a:solidFill>
              <a:srgbClr val="00B0F0"/>
            </a:solidFill>
          </a:ln>
        </p:spPr>
        <p:txBody>
          <a:bodyPr wrap="square">
            <a:spAutoFit/>
          </a:bodyPr>
          <a:lstStyle/>
          <a:p>
            <a:pPr>
              <a:lnSpc>
                <a:spcPct val="110000"/>
              </a:lnSpc>
              <a:spcBef>
                <a:spcPts val="0"/>
              </a:spcBef>
              <a:buNone/>
            </a:pPr>
            <a:r>
              <a:rPr lang="kk-KZ" sz="2000" dirty="0">
                <a:latin typeface="Comic Sans MS" panose="030F0702030302020204" pitchFamily="66" charset="0"/>
                <a:cs typeface="Times New Roman" pitchFamily="18" charset="0"/>
              </a:rPr>
              <a:t>Орман - ағаштардың, бұталардың, шөптесін өсімдіктердің жиынтығынан пайда болған. Сондай-ақ орманда бір-біріне жəне сыртқы ортаға əсер ететін, биологиялық өзара байланысты жануарлар мен микроорганизмдер болады. Орман - флора мен фаунаның биологиялық алуантүрлілігінің тұрақтылығын қамтамасыз етеді. Сондықтан орманды биосфераны тұрақтандырушы жəне тіршілікке жағдай жасаушы дейміз. </a:t>
            </a:r>
            <a:endParaRPr lang="kk-KZ" sz="2000" dirty="0">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3288608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1504" y="0"/>
            <a:ext cx="8679338" cy="922114"/>
          </a:xfrm>
        </p:spPr>
        <p:txBody>
          <a:bodyPr>
            <a:normAutofit/>
          </a:bodyPr>
          <a:lstStyle/>
          <a:p>
            <a:pPr algn="ctr"/>
            <a:r>
              <a:rPr lang="ru-RU" sz="2700" b="1" dirty="0" err="1">
                <a:solidFill>
                  <a:schemeClr val="tx1"/>
                </a:solidFill>
                <a:latin typeface="Comic Sans MS" panose="030F0702030302020204" pitchFamily="66" charset="0"/>
                <a:cs typeface="Times New Roman" pitchFamily="18" charset="0"/>
              </a:rPr>
              <a:t>Ылғалға</a:t>
            </a:r>
            <a:r>
              <a:rPr lang="ru-RU" sz="2700" b="1" dirty="0">
                <a:solidFill>
                  <a:schemeClr val="tx1"/>
                </a:solidFill>
                <a:latin typeface="Comic Sans MS" panose="030F0702030302020204" pitchFamily="66" charset="0"/>
                <a:cs typeface="Times New Roman" pitchFamily="18" charset="0"/>
              </a:rPr>
              <a:t> </a:t>
            </a:r>
            <a:r>
              <a:rPr lang="ru-RU" sz="2700" b="1" dirty="0" err="1">
                <a:solidFill>
                  <a:schemeClr val="tx1"/>
                </a:solidFill>
                <a:latin typeface="Comic Sans MS" panose="030F0702030302020204" pitchFamily="66" charset="0"/>
                <a:cs typeface="Times New Roman" pitchFamily="18" charset="0"/>
              </a:rPr>
              <a:t>қатысты</a:t>
            </a:r>
            <a:r>
              <a:rPr lang="ru-RU" sz="2700" b="1" dirty="0">
                <a:solidFill>
                  <a:schemeClr val="tx1"/>
                </a:solidFill>
                <a:latin typeface="Comic Sans MS" panose="030F0702030302020204" pitchFamily="66" charset="0"/>
                <a:cs typeface="Times New Roman" pitchFamily="18" charset="0"/>
              </a:rPr>
              <a:t> </a:t>
            </a:r>
            <a:r>
              <a:rPr lang="ru-RU" sz="2700" b="1" dirty="0" err="1">
                <a:solidFill>
                  <a:schemeClr val="tx1"/>
                </a:solidFill>
                <a:latin typeface="Comic Sans MS" panose="030F0702030302020204" pitchFamily="66" charset="0"/>
                <a:cs typeface="Times New Roman" pitchFamily="18" charset="0"/>
              </a:rPr>
              <a:t>ағаш</a:t>
            </a:r>
            <a:r>
              <a:rPr lang="ru-RU" sz="2700" b="1" dirty="0">
                <a:solidFill>
                  <a:schemeClr val="tx1"/>
                </a:solidFill>
                <a:latin typeface="Comic Sans MS" panose="030F0702030302020204" pitchFamily="66" charset="0"/>
                <a:cs typeface="Times New Roman" pitchFamily="18" charset="0"/>
              </a:rPr>
              <a:t> </a:t>
            </a:r>
            <a:r>
              <a:rPr lang="ru-RU" sz="2700" b="1" dirty="0" err="1">
                <a:solidFill>
                  <a:schemeClr val="tx1"/>
                </a:solidFill>
                <a:latin typeface="Comic Sans MS" panose="030F0702030302020204" pitchFamily="66" charset="0"/>
                <a:cs typeface="Times New Roman" pitchFamily="18" charset="0"/>
              </a:rPr>
              <a:t>породаларын</a:t>
            </a:r>
            <a:r>
              <a:rPr lang="ru-RU" sz="2700" b="1" dirty="0">
                <a:solidFill>
                  <a:schemeClr val="tx1"/>
                </a:solidFill>
                <a:latin typeface="Comic Sans MS" panose="030F0702030302020204" pitchFamily="66" charset="0"/>
                <a:cs typeface="Times New Roman" pitchFamily="18" charset="0"/>
              </a:rPr>
              <a:t> </a:t>
            </a:r>
            <a:br>
              <a:rPr lang="ru-RU" sz="2700" b="1" dirty="0">
                <a:solidFill>
                  <a:schemeClr val="tx1"/>
                </a:solidFill>
                <a:latin typeface="Comic Sans MS" panose="030F0702030302020204" pitchFamily="66" charset="0"/>
                <a:cs typeface="Times New Roman" pitchFamily="18" charset="0"/>
              </a:rPr>
            </a:br>
            <a:r>
              <a:rPr lang="ru-RU" sz="2700" b="1" dirty="0">
                <a:solidFill>
                  <a:schemeClr val="tx1"/>
                </a:solidFill>
                <a:latin typeface="Comic Sans MS" panose="030F0702030302020204" pitchFamily="66" charset="0"/>
                <a:cs typeface="Times New Roman" pitchFamily="18" charset="0"/>
              </a:rPr>
              <a:t>(</a:t>
            </a:r>
            <a:r>
              <a:rPr lang="ru-RU" sz="2700" b="1" dirty="0" err="1">
                <a:solidFill>
                  <a:schemeClr val="tx1"/>
                </a:solidFill>
                <a:latin typeface="Comic Sans MS" panose="030F0702030302020204" pitchFamily="66" charset="0"/>
                <a:cs typeface="Times New Roman" pitchFamily="18" charset="0"/>
              </a:rPr>
              <a:t>П.С.Погребняк</a:t>
            </a:r>
            <a:r>
              <a:rPr lang="ru-RU" sz="2700" b="1" dirty="0">
                <a:solidFill>
                  <a:schemeClr val="tx1"/>
                </a:solidFill>
                <a:latin typeface="Comic Sans MS" panose="030F0702030302020204" pitchFamily="66" charset="0"/>
                <a:cs typeface="Times New Roman" pitchFamily="18" charset="0"/>
              </a:rPr>
              <a:t>) </a:t>
            </a:r>
            <a:r>
              <a:rPr lang="ru-RU" sz="2700" b="1" dirty="0" err="1">
                <a:solidFill>
                  <a:schemeClr val="tx1"/>
                </a:solidFill>
                <a:latin typeface="Comic Sans MS" panose="030F0702030302020204" pitchFamily="66" charset="0"/>
                <a:cs typeface="Times New Roman" pitchFamily="18" charset="0"/>
              </a:rPr>
              <a:t>келесі</a:t>
            </a:r>
            <a:r>
              <a:rPr lang="ru-RU" sz="2700" b="1" dirty="0">
                <a:solidFill>
                  <a:schemeClr val="tx1"/>
                </a:solidFill>
                <a:latin typeface="Comic Sans MS" panose="030F0702030302020204" pitchFamily="66" charset="0"/>
                <a:cs typeface="Times New Roman" pitchFamily="18" charset="0"/>
              </a:rPr>
              <a:t> </a:t>
            </a:r>
            <a:r>
              <a:rPr lang="ru-RU" sz="2700" b="1" dirty="0" err="1">
                <a:solidFill>
                  <a:schemeClr val="tx1"/>
                </a:solidFill>
                <a:latin typeface="Comic Sans MS" panose="030F0702030302020204" pitchFamily="66" charset="0"/>
                <a:cs typeface="Times New Roman" pitchFamily="18" charset="0"/>
              </a:rPr>
              <a:t>топтарға</a:t>
            </a:r>
            <a:r>
              <a:rPr lang="ru-RU" sz="2700" b="1" dirty="0">
                <a:solidFill>
                  <a:schemeClr val="tx1"/>
                </a:solidFill>
                <a:latin typeface="Comic Sans MS" panose="030F0702030302020204" pitchFamily="66" charset="0"/>
                <a:cs typeface="Times New Roman" pitchFamily="18" charset="0"/>
              </a:rPr>
              <a:t> </a:t>
            </a:r>
            <a:r>
              <a:rPr lang="ru-RU" sz="2700" b="1" dirty="0" err="1">
                <a:solidFill>
                  <a:schemeClr val="tx1"/>
                </a:solidFill>
                <a:latin typeface="Comic Sans MS" panose="030F0702030302020204" pitchFamily="66" charset="0"/>
                <a:cs typeface="Times New Roman" pitchFamily="18" charset="0"/>
              </a:rPr>
              <a:t>бөледі</a:t>
            </a:r>
            <a:r>
              <a:rPr lang="ru-RU" sz="2700" b="1" dirty="0">
                <a:solidFill>
                  <a:schemeClr val="tx1"/>
                </a:solidFill>
                <a:latin typeface="Comic Sans MS" panose="030F0702030302020204" pitchFamily="66" charset="0"/>
                <a:cs typeface="Times New Roman" pitchFamily="18" charset="0"/>
              </a:rPr>
              <a:t>:</a:t>
            </a:r>
            <a:endParaRPr lang="ru-RU"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1631504" y="937328"/>
            <a:ext cx="8679338" cy="1987617"/>
          </a:xfrm>
        </p:spPr>
        <p:txBody>
          <a:bodyPr/>
          <a:lstStyle/>
          <a:p>
            <a:pPr>
              <a:spcBef>
                <a:spcPts val="0"/>
              </a:spcBef>
              <a:buFont typeface="Wingdings" pitchFamily="2" charset="2"/>
              <a:buChar char="q"/>
            </a:pPr>
            <a:r>
              <a:rPr lang="ru-RU" b="1" dirty="0" err="1">
                <a:latin typeface="Comic Sans MS" panose="030F0702030302020204" pitchFamily="66" charset="0"/>
                <a:cs typeface="Times New Roman" pitchFamily="18" charset="0"/>
              </a:rPr>
              <a:t>Ксерофиттер</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сексеуіл</a:t>
            </a:r>
            <a:r>
              <a:rPr lang="ru-RU" dirty="0">
                <a:latin typeface="Comic Sans MS" panose="030F0702030302020204" pitchFamily="66" charset="0"/>
                <a:cs typeface="Times New Roman" pitchFamily="18" charset="0"/>
              </a:rPr>
              <a:t>-</a:t>
            </a:r>
            <a:r>
              <a:rPr lang="en-US" i="1" dirty="0" err="1">
                <a:latin typeface="Comic Sans MS" panose="030F0702030302020204" pitchFamily="66" charset="0"/>
                <a:cs typeface="Times New Roman" pitchFamily="18" charset="0"/>
              </a:rPr>
              <a:t>Haloxylon</a:t>
            </a:r>
            <a:r>
              <a:rPr lang="en-US"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арша</a:t>
            </a:r>
            <a:r>
              <a:rPr lang="ru-RU" dirty="0">
                <a:latin typeface="Comic Sans MS" panose="030F0702030302020204" pitchFamily="66" charset="0"/>
                <a:cs typeface="Times New Roman" pitchFamily="18" charset="0"/>
              </a:rPr>
              <a:t>-</a:t>
            </a:r>
            <a:r>
              <a:rPr lang="en-US" i="1" dirty="0" err="1">
                <a:latin typeface="Comic Sans MS" panose="030F0702030302020204" pitchFamily="66" charset="0"/>
                <a:cs typeface="Times New Roman" pitchFamily="18" charset="0"/>
              </a:rPr>
              <a:t>Juniperus</a:t>
            </a:r>
            <a:r>
              <a:rPr lang="en-US"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пыста</a:t>
            </a:r>
            <a:r>
              <a:rPr lang="ru-RU" dirty="0">
                <a:latin typeface="Comic Sans MS" panose="030F0702030302020204" pitchFamily="66" charset="0"/>
                <a:cs typeface="Times New Roman" pitchFamily="18" charset="0"/>
              </a:rPr>
              <a:t>- </a:t>
            </a:r>
            <a:r>
              <a:rPr lang="en-US" i="1" dirty="0" err="1">
                <a:latin typeface="Comic Sans MS" panose="030F0702030302020204" pitchFamily="66" charset="0"/>
                <a:cs typeface="Times New Roman" pitchFamily="18" charset="0"/>
              </a:rPr>
              <a:t>Pistacia</a:t>
            </a:r>
            <a:r>
              <a:rPr lang="en-US"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қарағай-</a:t>
            </a:r>
            <a:r>
              <a:rPr lang="ru-RU" dirty="0">
                <a:latin typeface="Comic Sans MS" panose="030F0702030302020204" pitchFamily="66" charset="0"/>
                <a:cs typeface="Times New Roman" pitchFamily="18" charset="0"/>
              </a:rPr>
              <a:t> </a:t>
            </a:r>
            <a:r>
              <a:rPr lang="en-US" i="1" dirty="0" err="1">
                <a:latin typeface="Comic Sans MS" panose="030F0702030302020204" pitchFamily="66" charset="0"/>
                <a:cs typeface="Times New Roman" pitchFamily="18" charset="0"/>
              </a:rPr>
              <a:t>Pinus</a:t>
            </a:r>
            <a:r>
              <a:rPr lang="en-US" dirty="0">
                <a:latin typeface="Comic Sans MS" panose="030F0702030302020204" pitchFamily="66" charset="0"/>
                <a:cs typeface="Times New Roman" pitchFamily="18" charset="0"/>
              </a:rPr>
              <a:t>,</a:t>
            </a:r>
            <a:r>
              <a:rPr lang="ru-RU" dirty="0" err="1">
                <a:latin typeface="Comic Sans MS" panose="030F0702030302020204" pitchFamily="66" charset="0"/>
                <a:cs typeface="Times New Roman" pitchFamily="18" charset="0"/>
              </a:rPr>
              <a:t>шырғанақ-</a:t>
            </a:r>
            <a:r>
              <a:rPr lang="en-US" i="1" dirty="0" err="1">
                <a:latin typeface="Comic Sans MS" panose="030F0702030302020204" pitchFamily="66" charset="0"/>
                <a:cs typeface="Times New Roman" pitchFamily="18" charset="0"/>
              </a:rPr>
              <a:t>Hippophae</a:t>
            </a:r>
            <a:r>
              <a:rPr lang="en-US" dirty="0">
                <a:latin typeface="Comic Sans MS" panose="030F0702030302020204" pitchFamily="66" charset="0"/>
                <a:cs typeface="Times New Roman" pitchFamily="18" charset="0"/>
              </a:rPr>
              <a:t>,</a:t>
            </a:r>
            <a:r>
              <a:rPr lang="kk-KZ"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қараағаш </a:t>
            </a:r>
            <a:r>
              <a:rPr lang="ru-RU" dirty="0">
                <a:latin typeface="Comic Sans MS" panose="030F0702030302020204" pitchFamily="66" charset="0"/>
                <a:cs typeface="Times New Roman" pitchFamily="18" charset="0"/>
              </a:rPr>
              <a:t>-</a:t>
            </a:r>
            <a:r>
              <a:rPr lang="en-US" i="1" dirty="0" err="1">
                <a:latin typeface="Comic Sans MS" panose="030F0702030302020204" pitchFamily="66" charset="0"/>
                <a:cs typeface="Times New Roman" pitchFamily="18" charset="0"/>
              </a:rPr>
              <a:t>Ulmus</a:t>
            </a:r>
            <a:endParaRPr lang="en-US" i="1" dirty="0">
              <a:latin typeface="Comic Sans MS" panose="030F0702030302020204" pitchFamily="66" charset="0"/>
              <a:cs typeface="Times New Roman" pitchFamily="18" charset="0"/>
            </a:endParaRPr>
          </a:p>
          <a:p>
            <a:pPr>
              <a:spcBef>
                <a:spcPts val="0"/>
              </a:spcBef>
              <a:buFont typeface="Wingdings" pitchFamily="2" charset="2"/>
              <a:buChar char="q"/>
            </a:pPr>
            <a:r>
              <a:rPr lang="ru-RU" b="1" dirty="0" err="1">
                <a:latin typeface="Comic Sans MS" panose="030F0702030302020204" pitchFamily="66" charset="0"/>
                <a:cs typeface="Times New Roman" pitchFamily="18" charset="0"/>
              </a:rPr>
              <a:t>Мезофиттер</a:t>
            </a:r>
            <a:r>
              <a:rPr lang="ru-RU" b="1" dirty="0">
                <a:latin typeface="Comic Sans MS" panose="030F0702030302020204" pitchFamily="66" charset="0"/>
                <a:cs typeface="Times New Roman" pitchFamily="18" charset="0"/>
              </a:rPr>
              <a:t> </a:t>
            </a:r>
            <a:r>
              <a:rPr lang="ru-RU" dirty="0">
                <a:latin typeface="Comic Sans MS" panose="030F0702030302020204" pitchFamily="66" charset="0"/>
                <a:cs typeface="Times New Roman" pitchFamily="18" charset="0"/>
              </a:rPr>
              <a:t>-</a:t>
            </a:r>
            <a:r>
              <a:rPr lang="ru-RU" dirty="0" err="1">
                <a:latin typeface="Comic Sans MS" panose="030F0702030302020204" pitchFamily="66" charset="0"/>
                <a:cs typeface="Times New Roman" pitchFamily="18" charset="0"/>
              </a:rPr>
              <a:t>емен</a:t>
            </a:r>
            <a:r>
              <a:rPr lang="ru-RU" dirty="0">
                <a:latin typeface="Comic Sans MS" panose="030F0702030302020204" pitchFamily="66" charset="0"/>
                <a:cs typeface="Times New Roman" pitchFamily="18" charset="0"/>
              </a:rPr>
              <a:t>-</a:t>
            </a:r>
            <a:r>
              <a:rPr lang="en-US" i="1" dirty="0" err="1">
                <a:latin typeface="Comic Sans MS" panose="030F0702030302020204" pitchFamily="66" charset="0"/>
                <a:cs typeface="Times New Roman" pitchFamily="18" charset="0"/>
              </a:rPr>
              <a:t>Quercus</a:t>
            </a:r>
            <a:r>
              <a:rPr lang="en-US"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шынар</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түсті үйеңкі-</a:t>
            </a:r>
            <a:r>
              <a:rPr lang="en-US" i="1" dirty="0">
                <a:latin typeface="Comic Sans MS" panose="030F0702030302020204" pitchFamily="66" charset="0"/>
                <a:cs typeface="Times New Roman" pitchFamily="18" charset="0"/>
              </a:rPr>
              <a:t>Acer </a:t>
            </a:r>
            <a:r>
              <a:rPr lang="en-US" i="1" dirty="0" err="1">
                <a:latin typeface="Comic Sans MS" panose="030F0702030302020204" pitchFamily="66" charset="0"/>
                <a:cs typeface="Times New Roman" pitchFamily="18" charset="0"/>
              </a:rPr>
              <a:t>platonaides</a:t>
            </a:r>
            <a:r>
              <a:rPr lang="en-US" i="1" dirty="0">
                <a:latin typeface="Comic Sans MS" panose="030F0702030302020204" pitchFamily="66" charset="0"/>
                <a:cs typeface="Times New Roman" pitchFamily="18" charset="0"/>
              </a:rPr>
              <a:t> </a:t>
            </a:r>
            <a:r>
              <a:rPr lang="en-US" dirty="0">
                <a:latin typeface="Comic Sans MS" panose="030F0702030302020204" pitchFamily="66" charset="0"/>
                <a:cs typeface="Times New Roman" pitchFamily="18" charset="0"/>
              </a:rPr>
              <a:t>,</a:t>
            </a:r>
            <a:r>
              <a:rPr lang="kk-KZ"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жөке-</a:t>
            </a:r>
            <a:r>
              <a:rPr lang="en-US" i="1" dirty="0" err="1">
                <a:latin typeface="Comic Sans MS" panose="030F0702030302020204" pitchFamily="66" charset="0"/>
                <a:cs typeface="Times New Roman" pitchFamily="18" charset="0"/>
              </a:rPr>
              <a:t>Tilia</a:t>
            </a:r>
            <a:r>
              <a:rPr lang="en-US" dirty="0">
                <a:latin typeface="Comic Sans MS" panose="030F0702030302020204" pitchFamily="66" charset="0"/>
                <a:cs typeface="Times New Roman" pitchFamily="18" charset="0"/>
              </a:rPr>
              <a:t>,</a:t>
            </a:r>
            <a:r>
              <a:rPr lang="kk-KZ"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балқарағай-</a:t>
            </a:r>
            <a:r>
              <a:rPr lang="en-US" i="1" dirty="0" err="1">
                <a:latin typeface="Comic Sans MS" panose="030F0702030302020204" pitchFamily="66" charset="0"/>
                <a:cs typeface="Times New Roman" pitchFamily="18" charset="0"/>
              </a:rPr>
              <a:t>Larix</a:t>
            </a:r>
            <a:r>
              <a:rPr lang="en-US"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шамшат</a:t>
            </a:r>
            <a:r>
              <a:rPr lang="ru-RU" dirty="0">
                <a:latin typeface="Comic Sans MS" panose="030F0702030302020204" pitchFamily="66" charset="0"/>
                <a:cs typeface="Times New Roman" pitchFamily="18" charset="0"/>
              </a:rPr>
              <a:t>-</a:t>
            </a:r>
            <a:r>
              <a:rPr lang="en-US" i="1" dirty="0" err="1">
                <a:latin typeface="Comic Sans MS" panose="030F0702030302020204" pitchFamily="66" charset="0"/>
                <a:cs typeface="Times New Roman" pitchFamily="18" charset="0"/>
              </a:rPr>
              <a:t>Fagus</a:t>
            </a:r>
            <a:r>
              <a:rPr lang="kk-KZ" i="1" dirty="0">
                <a:latin typeface="Comic Sans MS" panose="030F0702030302020204" pitchFamily="66" charset="0"/>
                <a:cs typeface="Times New Roman" pitchFamily="18" charset="0"/>
              </a:rPr>
              <a:t>, </a:t>
            </a:r>
            <a:r>
              <a:rPr lang="ru-RU" dirty="0">
                <a:latin typeface="Comic Sans MS" panose="030F0702030302020204" pitchFamily="66" charset="0"/>
                <a:cs typeface="Times New Roman" pitchFamily="18" charset="0"/>
              </a:rPr>
              <a:t>каштан-</a:t>
            </a:r>
            <a:r>
              <a:rPr lang="en-US" i="1" dirty="0" err="1">
                <a:latin typeface="Comic Sans MS" panose="030F0702030302020204" pitchFamily="66" charset="0"/>
                <a:cs typeface="Times New Roman" pitchFamily="18" charset="0"/>
              </a:rPr>
              <a:t>Aesculus</a:t>
            </a:r>
            <a:endParaRPr lang="en-US" i="1" dirty="0">
              <a:latin typeface="Comic Sans MS" panose="030F0702030302020204" pitchFamily="66" charset="0"/>
              <a:cs typeface="Times New Roman" pitchFamily="18" charset="0"/>
            </a:endParaRPr>
          </a:p>
          <a:p>
            <a:pPr>
              <a:spcBef>
                <a:spcPts val="0"/>
              </a:spcBef>
              <a:buFont typeface="Wingdings" pitchFamily="2" charset="2"/>
              <a:buChar char="q"/>
            </a:pPr>
            <a:r>
              <a:rPr lang="ru-RU" b="1" dirty="0" err="1">
                <a:latin typeface="Comic Sans MS" panose="030F0702030302020204" pitchFamily="66" charset="0"/>
                <a:cs typeface="Times New Roman" pitchFamily="18" charset="0"/>
              </a:rPr>
              <a:t>Гигрофиттер</a:t>
            </a:r>
            <a:r>
              <a:rPr lang="ru-RU" b="1"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-қайын-</a:t>
            </a:r>
            <a:r>
              <a:rPr lang="en-US" i="1" dirty="0" err="1">
                <a:latin typeface="Comic Sans MS" panose="030F0702030302020204" pitchFamily="66" charset="0"/>
                <a:cs typeface="Times New Roman" pitchFamily="18" charset="0"/>
              </a:rPr>
              <a:t>Betula</a:t>
            </a:r>
            <a:r>
              <a:rPr lang="en-US" i="1" dirty="0">
                <a:latin typeface="Comic Sans MS" panose="030F0702030302020204" pitchFamily="66" charset="0"/>
                <a:cs typeface="Times New Roman" pitchFamily="18" charset="0"/>
              </a:rPr>
              <a:t> </a:t>
            </a:r>
            <a:r>
              <a:rPr lang="en-US" i="1" dirty="0" err="1">
                <a:latin typeface="Comic Sans MS" panose="030F0702030302020204" pitchFamily="66" charset="0"/>
                <a:cs typeface="Times New Roman" pitchFamily="18" charset="0"/>
              </a:rPr>
              <a:t>pubescens</a:t>
            </a:r>
            <a:r>
              <a:rPr lang="en-US" i="1" dirty="0">
                <a:latin typeface="Comic Sans MS" panose="030F0702030302020204" pitchFamily="66" charset="0"/>
                <a:cs typeface="Times New Roman" pitchFamily="18" charset="0"/>
              </a:rPr>
              <a:t>,</a:t>
            </a:r>
            <a:r>
              <a:rPr lang="kk-KZ" i="1"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қаратерек-</a:t>
            </a:r>
            <a:r>
              <a:rPr lang="en-US" i="1" dirty="0" err="1">
                <a:latin typeface="Comic Sans MS" panose="030F0702030302020204" pitchFamily="66" charset="0"/>
                <a:cs typeface="Times New Roman" pitchFamily="18" charset="0"/>
              </a:rPr>
              <a:t>Populus</a:t>
            </a:r>
            <a:r>
              <a:rPr lang="en-US" i="1" dirty="0">
                <a:latin typeface="Comic Sans MS" panose="030F0702030302020204" pitchFamily="66" charset="0"/>
                <a:cs typeface="Times New Roman" pitchFamily="18" charset="0"/>
              </a:rPr>
              <a:t> </a:t>
            </a:r>
            <a:r>
              <a:rPr lang="en-US" i="1" dirty="0" err="1">
                <a:latin typeface="Comic Sans MS" panose="030F0702030302020204" pitchFamily="66" charset="0"/>
                <a:cs typeface="Times New Roman" pitchFamily="18" charset="0"/>
              </a:rPr>
              <a:t>nigra</a:t>
            </a:r>
            <a:r>
              <a:rPr lang="en-US" i="1" dirty="0">
                <a:latin typeface="Comic Sans MS" panose="030F0702030302020204" pitchFamily="66" charset="0"/>
                <a:cs typeface="Times New Roman" pitchFamily="18" charset="0"/>
              </a:rPr>
              <a:t>,</a:t>
            </a:r>
            <a:r>
              <a:rPr lang="kk-KZ" i="1" dirty="0">
                <a:latin typeface="Comic Sans MS" panose="030F0702030302020204" pitchFamily="66" charset="0"/>
                <a:cs typeface="Times New Roman" pitchFamily="18" charset="0"/>
              </a:rPr>
              <a:t> </a:t>
            </a:r>
            <a:r>
              <a:rPr lang="ru-RU" dirty="0">
                <a:latin typeface="Comic Sans MS" panose="030F0702030302020204" pitchFamily="66" charset="0"/>
                <a:cs typeface="Times New Roman" pitchFamily="18" charset="0"/>
              </a:rPr>
              <a:t>тал-</a:t>
            </a:r>
            <a:r>
              <a:rPr lang="en-US" i="1" dirty="0">
                <a:latin typeface="Comic Sans MS" panose="030F0702030302020204" pitchFamily="66" charset="0"/>
                <a:cs typeface="Times New Roman" pitchFamily="18" charset="0"/>
              </a:rPr>
              <a:t>Salix</a:t>
            </a:r>
            <a:r>
              <a:rPr lang="en-US" dirty="0">
                <a:latin typeface="Comic Sans MS" panose="030F0702030302020204" pitchFamily="66" charset="0"/>
                <a:cs typeface="Times New Roman" pitchFamily="18" charset="0"/>
              </a:rPr>
              <a:t>,</a:t>
            </a:r>
            <a:r>
              <a:rPr lang="kk-KZ"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мойыл</a:t>
            </a:r>
            <a:r>
              <a:rPr lang="ru-RU" dirty="0">
                <a:latin typeface="Comic Sans MS" panose="030F0702030302020204" pitchFamily="66" charset="0"/>
                <a:cs typeface="Times New Roman" pitchFamily="18" charset="0"/>
              </a:rPr>
              <a:t>-</a:t>
            </a:r>
            <a:r>
              <a:rPr lang="en-US" i="1" dirty="0" err="1">
                <a:latin typeface="Comic Sans MS" panose="030F0702030302020204" pitchFamily="66" charset="0"/>
                <a:cs typeface="Times New Roman" pitchFamily="18" charset="0"/>
              </a:rPr>
              <a:t>Padus</a:t>
            </a:r>
            <a:endParaRPr lang="en-US" i="1" dirty="0">
              <a:latin typeface="Comic Sans MS" panose="030F0702030302020204" pitchFamily="66" charset="0"/>
              <a:cs typeface="Times New Roman" pitchFamily="18" charset="0"/>
            </a:endParaRPr>
          </a:p>
          <a:p>
            <a:pPr>
              <a:buNone/>
            </a:pPr>
            <a:endParaRPr lang="ru-RU" dirty="0"/>
          </a:p>
        </p:txBody>
      </p:sp>
      <p:pic>
        <p:nvPicPr>
          <p:cNvPr id="4" name="Рисунок 3" descr="Haloxylon ammodendron.jpg"/>
          <p:cNvPicPr/>
          <p:nvPr/>
        </p:nvPicPr>
        <p:blipFill>
          <a:blip r:embed="rId2">
            <a:extLst>
              <a:ext uri="{28A0092B-C50C-407E-A947-70E740481C1C}">
                <a14:useLocalDpi xmlns:a14="http://schemas.microsoft.com/office/drawing/2010/main" val="0"/>
              </a:ext>
            </a:extLst>
          </a:blip>
          <a:srcRect/>
          <a:stretch>
            <a:fillRect/>
          </a:stretch>
        </p:blipFill>
        <p:spPr bwMode="auto">
          <a:xfrm>
            <a:off x="1847528" y="2908311"/>
            <a:ext cx="2269486" cy="1846558"/>
          </a:xfrm>
          <a:prstGeom prst="rect">
            <a:avLst/>
          </a:prstGeom>
          <a:noFill/>
          <a:ln>
            <a:noFill/>
          </a:ln>
        </p:spPr>
      </p:pic>
      <p:pic>
        <p:nvPicPr>
          <p:cNvPr id="5" name="Рисунок 4" descr="Общий вид растения."/>
          <p:cNvPicPr/>
          <p:nvPr/>
        </p:nvPicPr>
        <p:blipFill>
          <a:blip r:embed="rId3">
            <a:extLst>
              <a:ext uri="{28A0092B-C50C-407E-A947-70E740481C1C}">
                <a14:useLocalDpi xmlns:a14="http://schemas.microsoft.com/office/drawing/2010/main" val="0"/>
              </a:ext>
            </a:extLst>
          </a:blip>
          <a:srcRect/>
          <a:stretch>
            <a:fillRect/>
          </a:stretch>
        </p:blipFill>
        <p:spPr bwMode="auto">
          <a:xfrm>
            <a:off x="4322592" y="2908311"/>
            <a:ext cx="2493488" cy="1861264"/>
          </a:xfrm>
          <a:prstGeom prst="rect">
            <a:avLst/>
          </a:prstGeom>
          <a:noFill/>
          <a:ln>
            <a:noFill/>
          </a:ln>
        </p:spPr>
      </p:pic>
      <p:pic>
        <p:nvPicPr>
          <p:cNvPr id="6" name="Рисунок 5" descr="Фисташка – магический орех - Производство орехов, Пищевые ингредиенты"/>
          <p:cNvPicPr/>
          <p:nvPr/>
        </p:nvPicPr>
        <p:blipFill>
          <a:blip r:embed="rId4">
            <a:extLst>
              <a:ext uri="{28A0092B-C50C-407E-A947-70E740481C1C}">
                <a14:useLocalDpi xmlns:a14="http://schemas.microsoft.com/office/drawing/2010/main" val="0"/>
              </a:ext>
            </a:extLst>
          </a:blip>
          <a:srcRect/>
          <a:stretch>
            <a:fillRect/>
          </a:stretch>
        </p:blipFill>
        <p:spPr bwMode="auto">
          <a:xfrm>
            <a:off x="7227054" y="2908311"/>
            <a:ext cx="2672814" cy="1861264"/>
          </a:xfrm>
          <a:prstGeom prst="rect">
            <a:avLst/>
          </a:prstGeom>
          <a:noFill/>
          <a:ln>
            <a:noFill/>
          </a:ln>
        </p:spPr>
      </p:pic>
      <p:pic>
        <p:nvPicPr>
          <p:cNvPr id="7" name="Рисунок 6" descr="Береза повислая купить в интернет-магазине Садовый Каталог по цене ..."/>
          <p:cNvPicPr/>
          <p:nvPr/>
        </p:nvPicPr>
        <p:blipFill>
          <a:blip r:embed="rId5">
            <a:extLst>
              <a:ext uri="{28A0092B-C50C-407E-A947-70E740481C1C}">
                <a14:useLocalDpi xmlns:a14="http://schemas.microsoft.com/office/drawing/2010/main" val="0"/>
              </a:ext>
            </a:extLst>
          </a:blip>
          <a:srcRect/>
          <a:stretch>
            <a:fillRect/>
          </a:stretch>
        </p:blipFill>
        <p:spPr bwMode="auto">
          <a:xfrm>
            <a:off x="2982271" y="4829386"/>
            <a:ext cx="2520280" cy="2028615"/>
          </a:xfrm>
          <a:prstGeom prst="rect">
            <a:avLst/>
          </a:prstGeom>
          <a:noFill/>
          <a:ln>
            <a:noFill/>
          </a:ln>
        </p:spPr>
      </p:pic>
      <p:pic>
        <p:nvPicPr>
          <p:cNvPr id="8" name="Рисунок 7" descr="Дуб черешчатый: 1 - общий вид, 2 - цветущая ветвь (пестичные ..."/>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5946" y="4829385"/>
            <a:ext cx="2326421" cy="1970984"/>
          </a:xfrm>
          <a:prstGeom prst="rect">
            <a:avLst/>
          </a:prstGeom>
          <a:noFill/>
          <a:ln>
            <a:noFill/>
          </a:ln>
        </p:spPr>
      </p:pic>
    </p:spTree>
    <p:extLst>
      <p:ext uri="{BB962C8B-B14F-4D97-AF65-F5344CB8AC3E}">
        <p14:creationId xmlns:p14="http://schemas.microsoft.com/office/powerpoint/2010/main" val="436705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0"/>
            <a:ext cx="8329642" cy="764704"/>
          </a:xfrm>
          <a:solidFill>
            <a:schemeClr val="accent1">
              <a:lumMod val="20000"/>
              <a:lumOff val="80000"/>
            </a:schemeClr>
          </a:solidFill>
        </p:spPr>
        <p:txBody>
          <a:bodyPr>
            <a:normAutofit/>
          </a:bodyPr>
          <a:lstStyle/>
          <a:p>
            <a:pPr algn="ctr"/>
            <a:r>
              <a:rPr lang="ru-RU" b="1" dirty="0" err="1" smtClean="0">
                <a:solidFill>
                  <a:schemeClr val="tx1"/>
                </a:solidFill>
                <a:latin typeface="Comic Sans MS" panose="030F0702030302020204" pitchFamily="66" charset="0"/>
              </a:rPr>
              <a:t>Ормандағы</a:t>
            </a:r>
            <a:r>
              <a:rPr lang="ru-RU" b="1" dirty="0" smtClean="0">
                <a:solidFill>
                  <a:schemeClr val="tx1"/>
                </a:solidFill>
                <a:latin typeface="Comic Sans MS" panose="030F0702030302020204" pitchFamily="66" charset="0"/>
              </a:rPr>
              <a:t> </a:t>
            </a:r>
            <a:r>
              <a:rPr lang="ru-RU" b="1" dirty="0" err="1" smtClean="0">
                <a:solidFill>
                  <a:schemeClr val="tx1"/>
                </a:solidFill>
                <a:latin typeface="Comic Sans MS" panose="030F0702030302020204" pitchFamily="66" charset="0"/>
              </a:rPr>
              <a:t>желдің</a:t>
            </a:r>
            <a:r>
              <a:rPr lang="ru-RU" b="1" dirty="0" smtClean="0">
                <a:solidFill>
                  <a:schemeClr val="tx1"/>
                </a:solidFill>
                <a:latin typeface="Comic Sans MS" panose="030F0702030302020204" pitchFamily="66" charset="0"/>
              </a:rPr>
              <a:t> </a:t>
            </a:r>
            <a:r>
              <a:rPr lang="ru-RU" b="1" dirty="0" err="1" smtClean="0">
                <a:solidFill>
                  <a:schemeClr val="tx1"/>
                </a:solidFill>
                <a:latin typeface="Comic Sans MS" panose="030F0702030302020204" pitchFamily="66" charset="0"/>
              </a:rPr>
              <a:t>рөлі</a:t>
            </a:r>
            <a:endParaRPr lang="ru-RU" dirty="0"/>
          </a:p>
        </p:txBody>
      </p:sp>
      <p:sp>
        <p:nvSpPr>
          <p:cNvPr id="3" name="Содержимое 2"/>
          <p:cNvSpPr>
            <a:spLocks noGrp="1"/>
          </p:cNvSpPr>
          <p:nvPr>
            <p:ph sz="quarter" idx="1"/>
          </p:nvPr>
        </p:nvSpPr>
        <p:spPr>
          <a:xfrm>
            <a:off x="1702942" y="798375"/>
            <a:ext cx="8607900" cy="2232248"/>
          </a:xfrm>
        </p:spPr>
        <p:txBody>
          <a:bodyPr>
            <a:normAutofit/>
          </a:bodyPr>
          <a:lstStyle/>
          <a:p>
            <a:pPr>
              <a:lnSpc>
                <a:spcPct val="110000"/>
              </a:lnSpc>
              <a:spcBef>
                <a:spcPts val="0"/>
              </a:spcBef>
              <a:buNone/>
            </a:pPr>
            <a:r>
              <a:rPr lang="ru-RU" dirty="0" err="1" smtClean="0">
                <a:latin typeface="Comic Sans MS" panose="030F0702030302020204" pitchFamily="66" charset="0"/>
              </a:rPr>
              <a:t>Жел</a:t>
            </a:r>
            <a:r>
              <a:rPr lang="ru-RU" dirty="0" smtClean="0">
                <a:latin typeface="Comic Sans MS" panose="030F0702030302020204" pitchFamily="66" charset="0"/>
              </a:rPr>
              <a:t> </a:t>
            </a:r>
            <a:r>
              <a:rPr lang="ru-RU" dirty="0" err="1" smtClean="0">
                <a:latin typeface="Comic Sans MS" panose="030F0702030302020204" pitchFamily="66" charset="0"/>
              </a:rPr>
              <a:t>орманға</a:t>
            </a:r>
            <a:r>
              <a:rPr lang="ru-RU" dirty="0" smtClean="0">
                <a:latin typeface="Comic Sans MS" panose="030F0702030302020204" pitchFamily="66" charset="0"/>
              </a:rPr>
              <a:t> </a:t>
            </a:r>
            <a:r>
              <a:rPr lang="ru-RU" dirty="0" err="1" smtClean="0">
                <a:latin typeface="Comic Sans MS" panose="030F0702030302020204" pitchFamily="66" charset="0"/>
              </a:rPr>
              <a:t>жақсы</a:t>
            </a:r>
            <a:r>
              <a:rPr lang="ru-RU" dirty="0" smtClean="0">
                <a:latin typeface="Comic Sans MS" panose="030F0702030302020204" pitchFamily="66" charset="0"/>
              </a:rPr>
              <a:t> да, </a:t>
            </a:r>
            <a:r>
              <a:rPr lang="ru-RU" dirty="0" err="1" smtClean="0">
                <a:latin typeface="Comic Sans MS" panose="030F0702030302020204" pitchFamily="66" charset="0"/>
              </a:rPr>
              <a:t>жаман</a:t>
            </a:r>
            <a:r>
              <a:rPr lang="ru-RU" dirty="0" smtClean="0">
                <a:latin typeface="Comic Sans MS" panose="030F0702030302020204" pitchFamily="66" charset="0"/>
              </a:rPr>
              <a:t> да </a:t>
            </a:r>
            <a:r>
              <a:rPr lang="ru-RU" dirty="0" err="1" smtClean="0">
                <a:latin typeface="Comic Sans MS" panose="030F0702030302020204" pitchFamily="66" charset="0"/>
              </a:rPr>
              <a:t>əсер</a:t>
            </a:r>
            <a:r>
              <a:rPr lang="ru-RU" dirty="0" smtClean="0">
                <a:latin typeface="Comic Sans MS" panose="030F0702030302020204" pitchFamily="66" charset="0"/>
              </a:rPr>
              <a:t> </a:t>
            </a:r>
            <a:r>
              <a:rPr lang="ru-RU" dirty="0" err="1" smtClean="0">
                <a:latin typeface="Comic Sans MS" panose="030F0702030302020204" pitchFamily="66" charset="0"/>
              </a:rPr>
              <a:t>етуі</a:t>
            </a:r>
            <a:r>
              <a:rPr lang="ru-RU" dirty="0" smtClean="0">
                <a:latin typeface="Comic Sans MS" panose="030F0702030302020204" pitchFamily="66" charset="0"/>
              </a:rPr>
              <a:t> </a:t>
            </a:r>
            <a:r>
              <a:rPr lang="ru-RU" dirty="0" err="1" smtClean="0">
                <a:latin typeface="Comic Sans MS" panose="030F0702030302020204" pitchFamily="66" charset="0"/>
              </a:rPr>
              <a:t>мүмкін</a:t>
            </a:r>
            <a:r>
              <a:rPr lang="ru-RU" dirty="0" smtClean="0">
                <a:latin typeface="Comic Sans MS" panose="030F0702030302020204" pitchFamily="66" charset="0"/>
              </a:rPr>
              <a:t>. </a:t>
            </a:r>
            <a:r>
              <a:rPr lang="ru-RU" dirty="0" err="1" smtClean="0">
                <a:latin typeface="Comic Sans MS" panose="030F0702030302020204" pitchFamily="66" charset="0"/>
              </a:rPr>
              <a:t>Желдің көмегімен көптеген ағаш тұқымдары тозаңданады (қайың, шамшат</a:t>
            </a:r>
            <a:r>
              <a:rPr lang="ru-RU" dirty="0" smtClean="0">
                <a:latin typeface="Comic Sans MS" panose="030F0702030302020204" pitchFamily="66" charset="0"/>
              </a:rPr>
              <a:t>, </a:t>
            </a:r>
            <a:r>
              <a:rPr lang="ru-RU" dirty="0" err="1" smtClean="0">
                <a:latin typeface="Comic Sans MS" panose="030F0702030302020204" pitchFamily="66" charset="0"/>
              </a:rPr>
              <a:t>емен</a:t>
            </a:r>
            <a:r>
              <a:rPr lang="ru-RU" dirty="0" smtClean="0">
                <a:latin typeface="Comic Sans MS" panose="030F0702030302020204" pitchFamily="66" charset="0"/>
              </a:rPr>
              <a:t>, </a:t>
            </a:r>
            <a:r>
              <a:rPr lang="ru-RU" dirty="0" err="1" smtClean="0">
                <a:latin typeface="Comic Sans MS" panose="030F0702030302020204" pitchFamily="66" charset="0"/>
              </a:rPr>
              <a:t>шырша</a:t>
            </a:r>
            <a:r>
              <a:rPr lang="ru-RU" dirty="0" smtClean="0">
                <a:latin typeface="Comic Sans MS" panose="030F0702030302020204" pitchFamily="66" charset="0"/>
              </a:rPr>
              <a:t>, </a:t>
            </a:r>
            <a:r>
              <a:rPr lang="ru-RU" dirty="0" err="1" smtClean="0">
                <a:latin typeface="Comic Sans MS" panose="030F0702030302020204" pitchFamily="66" charset="0"/>
              </a:rPr>
              <a:t>қараағаштар, орман</a:t>
            </a:r>
            <a:r>
              <a:rPr lang="ru-RU" dirty="0" smtClean="0">
                <a:latin typeface="Comic Sans MS" panose="030F0702030302020204" pitchFamily="66" charset="0"/>
              </a:rPr>
              <a:t> </a:t>
            </a:r>
            <a:r>
              <a:rPr lang="ru-RU" dirty="0" err="1" smtClean="0">
                <a:latin typeface="Comic Sans MS" panose="030F0702030302020204" pitchFamily="66" charset="0"/>
              </a:rPr>
              <a:t>жаңғағы, балқарағай, қандыағаш, самырсын</a:t>
            </a:r>
            <a:r>
              <a:rPr lang="ru-RU" dirty="0" smtClean="0">
                <a:latin typeface="Comic Sans MS" panose="030F0702030302020204" pitchFamily="66" charset="0"/>
              </a:rPr>
              <a:t>, </a:t>
            </a:r>
            <a:r>
              <a:rPr lang="ru-RU" dirty="0" err="1" smtClean="0">
                <a:latin typeface="Comic Sans MS" panose="030F0702030302020204" pitchFamily="66" charset="0"/>
              </a:rPr>
              <a:t>қарағай, терек</a:t>
            </a:r>
            <a:r>
              <a:rPr lang="ru-RU" dirty="0" smtClean="0">
                <a:latin typeface="Comic Sans MS" panose="030F0702030302020204" pitchFamily="66" charset="0"/>
              </a:rPr>
              <a:t>, </a:t>
            </a:r>
            <a:r>
              <a:rPr lang="ru-RU" dirty="0" err="1" smtClean="0">
                <a:latin typeface="Comic Sans MS" panose="030F0702030302020204" pitchFamily="66" charset="0"/>
              </a:rPr>
              <a:t>шаған</a:t>
            </a:r>
            <a:r>
              <a:rPr lang="ru-RU" dirty="0" smtClean="0">
                <a:latin typeface="Comic Sans MS" panose="030F0702030302020204" pitchFamily="66" charset="0"/>
              </a:rPr>
              <a:t>). </a:t>
            </a:r>
            <a:r>
              <a:rPr lang="ru-RU" dirty="0" err="1" smtClean="0">
                <a:latin typeface="Comic Sans MS" panose="030F0702030302020204" pitchFamily="66" charset="0"/>
              </a:rPr>
              <a:t>Жел</a:t>
            </a:r>
            <a:r>
              <a:rPr lang="ru-RU" dirty="0" smtClean="0">
                <a:latin typeface="Comic Sans MS" panose="030F0702030302020204" pitchFamily="66" charset="0"/>
              </a:rPr>
              <a:t> - </a:t>
            </a:r>
            <a:r>
              <a:rPr lang="ru-RU" dirty="0" err="1" smtClean="0">
                <a:latin typeface="Comic Sans MS" panose="030F0702030302020204" pitchFamily="66" charset="0"/>
              </a:rPr>
              <a:t>өсімдіктер тұқымдарын таратудың тиімді</a:t>
            </a:r>
            <a:r>
              <a:rPr lang="ru-RU" dirty="0" smtClean="0">
                <a:latin typeface="Comic Sans MS" panose="030F0702030302020204" pitchFamily="66" charset="0"/>
              </a:rPr>
              <a:t> </a:t>
            </a:r>
            <a:r>
              <a:rPr lang="ru-RU" dirty="0" err="1" smtClean="0">
                <a:latin typeface="Comic Sans MS" panose="030F0702030302020204" pitchFamily="66" charset="0"/>
              </a:rPr>
              <a:t>құралы.</a:t>
            </a:r>
            <a:endParaRPr lang="ru-RU" dirty="0" smtClean="0">
              <a:latin typeface="Comic Sans MS" panose="030F0702030302020204" pitchFamily="66" charset="0"/>
            </a:endParaRPr>
          </a:p>
          <a:p>
            <a:pPr>
              <a:buNone/>
            </a:pPr>
            <a:endParaRPr lang="ru-RU" dirty="0"/>
          </a:p>
        </p:txBody>
      </p:sp>
      <p:pic>
        <p:nvPicPr>
          <p:cNvPr id="3074" name="Picture 2" descr="https://cf2.ppt-online.org/files2/slide/r/rS9g5m67kC40FZaxcWAjBtpVyzsPRlvu2Yd1TD/slide-16.jpg"/>
          <p:cNvPicPr>
            <a:picLocks noChangeAspect="1" noChangeArrowheads="1"/>
          </p:cNvPicPr>
          <p:nvPr/>
        </p:nvPicPr>
        <p:blipFill rotWithShape="1">
          <a:blip r:embed="rId2">
            <a:extLst>
              <a:ext uri="{28A0092B-C50C-407E-A947-70E740481C1C}">
                <a14:useLocalDpi xmlns:a14="http://schemas.microsoft.com/office/drawing/2010/main" val="0"/>
              </a:ext>
            </a:extLst>
          </a:blip>
          <a:srcRect b="10068"/>
          <a:stretch/>
        </p:blipFill>
        <p:spPr bwMode="auto">
          <a:xfrm>
            <a:off x="1981200" y="2801544"/>
            <a:ext cx="814724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353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Пьяный лес в Шиловском районе Рязанской области | Прометеос"/>
          <p:cNvPicPr/>
          <p:nvPr/>
        </p:nvPicPr>
        <p:blipFill>
          <a:blip r:embed="rId2">
            <a:extLst>
              <a:ext uri="{28A0092B-C50C-407E-A947-70E740481C1C}">
                <a14:useLocalDpi xmlns:a14="http://schemas.microsoft.com/office/drawing/2010/main" val="0"/>
              </a:ext>
            </a:extLst>
          </a:blip>
          <a:srcRect/>
          <a:stretch>
            <a:fillRect/>
          </a:stretch>
        </p:blipFill>
        <p:spPr bwMode="auto">
          <a:xfrm>
            <a:off x="4788598" y="4509120"/>
            <a:ext cx="2806032" cy="2348880"/>
          </a:xfrm>
          <a:prstGeom prst="rect">
            <a:avLst/>
          </a:prstGeom>
          <a:noFill/>
          <a:ln>
            <a:noFill/>
          </a:ln>
        </p:spPr>
      </p:pic>
      <p:pic>
        <p:nvPicPr>
          <p:cNvPr id="4" name="Рисунок 3" descr="Образовательные ткани растений, подготовка к ЕГЭ по биологии"/>
          <p:cNvPicPr/>
          <p:nvPr/>
        </p:nvPicPr>
        <p:blipFill>
          <a:blip r:embed="rId3">
            <a:extLst>
              <a:ext uri="{28A0092B-C50C-407E-A947-70E740481C1C}">
                <a14:useLocalDpi xmlns:a14="http://schemas.microsoft.com/office/drawing/2010/main" val="0"/>
              </a:ext>
            </a:extLst>
          </a:blip>
          <a:srcRect/>
          <a:stretch>
            <a:fillRect/>
          </a:stretch>
        </p:blipFill>
        <p:spPr bwMode="auto">
          <a:xfrm>
            <a:off x="7594630" y="3717032"/>
            <a:ext cx="2964156" cy="2061564"/>
          </a:xfrm>
          <a:prstGeom prst="rect">
            <a:avLst/>
          </a:prstGeom>
          <a:noFill/>
          <a:ln>
            <a:noFill/>
          </a:ln>
        </p:spPr>
      </p:pic>
      <p:pic>
        <p:nvPicPr>
          <p:cNvPr id="5" name="Рисунок 4" descr="Жизнь на ветру. Как она влияет на растения"/>
          <p:cNvPicPr/>
          <p:nvPr/>
        </p:nvPicPr>
        <p:blipFill>
          <a:blip r:embed="rId4">
            <a:extLst>
              <a:ext uri="{28A0092B-C50C-407E-A947-70E740481C1C}">
                <a14:useLocalDpi xmlns:a14="http://schemas.microsoft.com/office/drawing/2010/main" val="0"/>
              </a:ext>
            </a:extLst>
          </a:blip>
          <a:srcRect/>
          <a:stretch>
            <a:fillRect/>
          </a:stretch>
        </p:blipFill>
        <p:spPr bwMode="auto">
          <a:xfrm>
            <a:off x="1703512" y="4077073"/>
            <a:ext cx="2880320" cy="2476880"/>
          </a:xfrm>
          <a:prstGeom prst="rect">
            <a:avLst/>
          </a:prstGeom>
          <a:noFill/>
          <a:ln>
            <a:noFill/>
          </a:ln>
        </p:spPr>
      </p:pic>
      <p:sp>
        <p:nvSpPr>
          <p:cNvPr id="2" name="Прямоугольник 1"/>
          <p:cNvSpPr/>
          <p:nvPr/>
        </p:nvSpPr>
        <p:spPr>
          <a:xfrm>
            <a:off x="1703512" y="260649"/>
            <a:ext cx="8568952" cy="3456395"/>
          </a:xfrm>
          <a:prstGeom prst="rect">
            <a:avLst/>
          </a:prstGeom>
        </p:spPr>
        <p:txBody>
          <a:bodyPr wrap="square">
            <a:spAutoFit/>
          </a:bodyPr>
          <a:lstStyle/>
          <a:p>
            <a:pPr>
              <a:lnSpc>
                <a:spcPct val="110000"/>
              </a:lnSpc>
            </a:pPr>
            <a:r>
              <a:rPr lang="ru-RU" sz="2000" dirty="0" err="1">
                <a:latin typeface="Comic Sans MS" panose="030F0702030302020204" pitchFamily="66" charset="0"/>
              </a:rPr>
              <a:t>Желдің</a:t>
            </a:r>
            <a:r>
              <a:rPr lang="ru-RU" sz="2000" dirty="0">
                <a:latin typeface="Comic Sans MS" panose="030F0702030302020204" pitchFamily="66" charset="0"/>
              </a:rPr>
              <a:t> </a:t>
            </a:r>
            <a:r>
              <a:rPr lang="ru-RU" sz="2000" dirty="0" err="1">
                <a:latin typeface="Comic Sans MS" panose="030F0702030302020204" pitchFamily="66" charset="0"/>
              </a:rPr>
              <a:t>жаман</a:t>
            </a:r>
            <a:r>
              <a:rPr lang="ru-RU" sz="2000" dirty="0">
                <a:latin typeface="Comic Sans MS" panose="030F0702030302020204" pitchFamily="66" charset="0"/>
              </a:rPr>
              <a:t> </a:t>
            </a:r>
            <a:r>
              <a:rPr lang="ru-RU" sz="2000" dirty="0" err="1">
                <a:latin typeface="Comic Sans MS" panose="030F0702030302020204" pitchFamily="66" charset="0"/>
              </a:rPr>
              <a:t>əсері</a:t>
            </a:r>
            <a:r>
              <a:rPr lang="ru-RU" sz="2000" dirty="0">
                <a:latin typeface="Comic Sans MS" panose="030F0702030302020204" pitchFamily="66" charset="0"/>
              </a:rPr>
              <a:t>, </a:t>
            </a:r>
            <a:r>
              <a:rPr lang="ru-RU" sz="2000" dirty="0" err="1">
                <a:latin typeface="Comic Sans MS" panose="030F0702030302020204" pitchFamily="66" charset="0"/>
              </a:rPr>
              <a:t>мысалы</a:t>
            </a:r>
            <a:r>
              <a:rPr lang="ru-RU" sz="2000" dirty="0">
                <a:latin typeface="Comic Sans MS" panose="030F0702030302020204" pitchFamily="66" charset="0"/>
              </a:rPr>
              <a:t> </a:t>
            </a:r>
            <a:r>
              <a:rPr lang="ru-RU" sz="2000" dirty="0" err="1">
                <a:latin typeface="Comic Sans MS" panose="030F0702030302020204" pitchFamily="66" charset="0"/>
              </a:rPr>
              <a:t>теңіз</a:t>
            </a:r>
            <a:r>
              <a:rPr lang="ru-RU" sz="2000" dirty="0">
                <a:latin typeface="Comic Sans MS" panose="030F0702030302020204" pitchFamily="66" charset="0"/>
              </a:rPr>
              <a:t> </a:t>
            </a:r>
            <a:r>
              <a:rPr lang="ru-RU" sz="2000" dirty="0" err="1">
                <a:latin typeface="Comic Sans MS" panose="030F0702030302020204" pitchFamily="66" charset="0"/>
              </a:rPr>
              <a:t>жағалауында</a:t>
            </a:r>
            <a:r>
              <a:rPr lang="ru-RU" sz="2000" dirty="0">
                <a:latin typeface="Comic Sans MS" panose="030F0702030302020204" pitchFamily="66" charset="0"/>
              </a:rPr>
              <a:t>, </a:t>
            </a:r>
            <a:r>
              <a:rPr lang="ru-RU" sz="2000" dirty="0" err="1">
                <a:latin typeface="Comic Sans MS" panose="030F0702030302020204" pitchFamily="66" charset="0"/>
              </a:rPr>
              <a:t>үлкен</a:t>
            </a:r>
            <a:r>
              <a:rPr lang="ru-RU" sz="2000" dirty="0">
                <a:latin typeface="Comic Sans MS" panose="030F0702030302020204" pitchFamily="66" charset="0"/>
              </a:rPr>
              <a:t> </a:t>
            </a:r>
            <a:r>
              <a:rPr lang="ru-RU" sz="2000" dirty="0" err="1">
                <a:latin typeface="Comic Sans MS" panose="030F0702030302020204" pitchFamily="66" charset="0"/>
              </a:rPr>
              <a:t>көлдер</a:t>
            </a:r>
            <a:r>
              <a:rPr lang="ru-RU" sz="2000" dirty="0">
                <a:latin typeface="Comic Sans MS" panose="030F0702030302020204" pitchFamily="66" charset="0"/>
              </a:rPr>
              <a:t> </a:t>
            </a:r>
            <a:r>
              <a:rPr lang="ru-RU" sz="2000" dirty="0" err="1">
                <a:latin typeface="Comic Sans MS" panose="030F0702030302020204" pitchFamily="66" charset="0"/>
              </a:rPr>
              <a:t>жағасында</a:t>
            </a:r>
            <a:r>
              <a:rPr lang="ru-RU" sz="2000" dirty="0">
                <a:latin typeface="Comic Sans MS" panose="030F0702030302020204" pitchFamily="66" charset="0"/>
              </a:rPr>
              <a:t>, </a:t>
            </a:r>
            <a:r>
              <a:rPr lang="ru-RU" sz="2000" dirty="0" err="1">
                <a:latin typeface="Comic Sans MS" panose="030F0702030302020204" pitchFamily="66" charset="0"/>
              </a:rPr>
              <a:t>үлкен</a:t>
            </a:r>
            <a:r>
              <a:rPr lang="ru-RU" sz="2000" dirty="0">
                <a:latin typeface="Comic Sans MS" panose="030F0702030302020204" pitchFamily="66" charset="0"/>
              </a:rPr>
              <a:t> </a:t>
            </a:r>
            <a:r>
              <a:rPr lang="ru-RU" sz="2000" dirty="0" err="1">
                <a:latin typeface="Comic Sans MS" panose="030F0702030302020204" pitchFamily="66" charset="0"/>
              </a:rPr>
              <a:t>ашық</a:t>
            </a:r>
            <a:r>
              <a:rPr lang="ru-RU" sz="2000" dirty="0">
                <a:latin typeface="Comic Sans MS" panose="030F0702030302020204" pitchFamily="66" charset="0"/>
              </a:rPr>
              <a:t> </a:t>
            </a:r>
            <a:r>
              <a:rPr lang="ru-RU" sz="2000" dirty="0" err="1">
                <a:latin typeface="Comic Sans MS" panose="030F0702030302020204" pitchFamily="66" charset="0"/>
              </a:rPr>
              <a:t>аудан</a:t>
            </a:r>
            <a:r>
              <a:rPr lang="ru-RU" sz="2000" dirty="0">
                <a:latin typeface="Comic Sans MS" panose="030F0702030302020204" pitchFamily="66" charset="0"/>
              </a:rPr>
              <a:t> </a:t>
            </a:r>
            <a:r>
              <a:rPr lang="ru-RU" sz="2000" dirty="0" err="1">
                <a:latin typeface="Comic Sans MS" panose="030F0702030302020204" pitchFamily="66" charset="0"/>
              </a:rPr>
              <a:t>кеңістігінің</a:t>
            </a:r>
            <a:r>
              <a:rPr lang="ru-RU" sz="2000" dirty="0">
                <a:latin typeface="Comic Sans MS" panose="030F0702030302020204" pitchFamily="66" charset="0"/>
              </a:rPr>
              <a:t> </a:t>
            </a:r>
            <a:r>
              <a:rPr lang="ru-RU" sz="2000" dirty="0" err="1">
                <a:latin typeface="Comic Sans MS" panose="030F0702030302020204" pitchFamily="66" charset="0"/>
              </a:rPr>
              <a:t>параметрінде</a:t>
            </a:r>
            <a:r>
              <a:rPr lang="ru-RU" sz="2000" dirty="0">
                <a:latin typeface="Comic Sans MS" panose="030F0702030302020204" pitchFamily="66" charset="0"/>
              </a:rPr>
              <a:t> </a:t>
            </a:r>
            <a:r>
              <a:rPr lang="ru-RU" sz="2000" dirty="0" err="1">
                <a:latin typeface="Comic Sans MS" panose="030F0702030302020204" pitchFamily="66" charset="0"/>
              </a:rPr>
              <a:t>өсетін</a:t>
            </a:r>
            <a:r>
              <a:rPr lang="ru-RU" sz="2000" dirty="0">
                <a:latin typeface="Comic Sans MS" panose="030F0702030302020204" pitchFamily="66" charset="0"/>
              </a:rPr>
              <a:t> </a:t>
            </a:r>
            <a:r>
              <a:rPr lang="ru-RU" sz="2000" dirty="0" err="1">
                <a:latin typeface="Comic Sans MS" panose="030F0702030302020204" pitchFamily="66" charset="0"/>
              </a:rPr>
              <a:t>ағаштарда</a:t>
            </a:r>
            <a:r>
              <a:rPr lang="ru-RU" sz="2000" dirty="0">
                <a:latin typeface="Comic Sans MS" panose="030F0702030302020204" pitchFamily="66" charset="0"/>
              </a:rPr>
              <a:t> </a:t>
            </a:r>
            <a:r>
              <a:rPr lang="ru-RU" sz="2000" dirty="0" err="1">
                <a:latin typeface="Comic Sans MS" panose="030F0702030302020204" pitchFamily="66" charset="0"/>
              </a:rPr>
              <a:t>жалау</a:t>
            </a:r>
            <a:r>
              <a:rPr lang="ru-RU" sz="2000" dirty="0">
                <a:latin typeface="Comic Sans MS" panose="030F0702030302020204" pitchFamily="66" charset="0"/>
              </a:rPr>
              <a:t> </a:t>
            </a:r>
            <a:r>
              <a:rPr lang="ru-RU" sz="2000" dirty="0" err="1">
                <a:latin typeface="Comic Sans MS" panose="030F0702030302020204" pitchFamily="66" charset="0"/>
              </a:rPr>
              <a:t>тəрізді</a:t>
            </a:r>
            <a:r>
              <a:rPr lang="ru-RU" sz="2000" dirty="0">
                <a:latin typeface="Comic Sans MS" panose="030F0702030302020204" pitchFamily="66" charset="0"/>
              </a:rPr>
              <a:t> </a:t>
            </a:r>
            <a:r>
              <a:rPr lang="ru-RU" sz="2000" dirty="0" err="1">
                <a:latin typeface="Comic Sans MS" panose="030F0702030302020204" pitchFamily="66" charset="0"/>
              </a:rPr>
              <a:t>кронасының</a:t>
            </a:r>
            <a:r>
              <a:rPr lang="ru-RU" sz="2000" dirty="0">
                <a:latin typeface="Comic Sans MS" panose="030F0702030302020204" pitchFamily="66" charset="0"/>
              </a:rPr>
              <a:t> </a:t>
            </a:r>
            <a:r>
              <a:rPr lang="ru-RU" sz="2000" dirty="0" err="1">
                <a:latin typeface="Comic Sans MS" panose="030F0702030302020204" pitchFamily="66" charset="0"/>
              </a:rPr>
              <a:t>қалыптасуы</a:t>
            </a:r>
            <a:r>
              <a:rPr lang="ru-RU" sz="2000" dirty="0">
                <a:latin typeface="Comic Sans MS" panose="030F0702030302020204" pitchFamily="66" charset="0"/>
              </a:rPr>
              <a:t>. </a:t>
            </a:r>
            <a:r>
              <a:rPr lang="ru-RU" sz="2000" dirty="0" err="1">
                <a:latin typeface="Comic Sans MS" panose="030F0702030302020204" pitchFamily="66" charset="0"/>
              </a:rPr>
              <a:t>Жалау</a:t>
            </a:r>
            <a:r>
              <a:rPr lang="ru-RU" sz="2000" dirty="0">
                <a:latin typeface="Comic Sans MS" panose="030F0702030302020204" pitchFamily="66" charset="0"/>
              </a:rPr>
              <a:t> </a:t>
            </a:r>
            <a:r>
              <a:rPr lang="ru-RU" sz="2000" dirty="0" err="1">
                <a:latin typeface="Comic Sans MS" panose="030F0702030302020204" pitchFamily="66" charset="0"/>
              </a:rPr>
              <a:t>тəрізді</a:t>
            </a:r>
            <a:r>
              <a:rPr lang="ru-RU" sz="2000" dirty="0">
                <a:latin typeface="Comic Sans MS" panose="030F0702030302020204" pitchFamily="66" charset="0"/>
              </a:rPr>
              <a:t> </a:t>
            </a:r>
            <a:r>
              <a:rPr lang="ru-RU" sz="2000" dirty="0" err="1">
                <a:latin typeface="Comic Sans MS" panose="030F0702030302020204" pitchFamily="66" charset="0"/>
              </a:rPr>
              <a:t>кронаның</a:t>
            </a:r>
            <a:r>
              <a:rPr lang="ru-RU" sz="2000" dirty="0">
                <a:latin typeface="Comic Sans MS" panose="030F0702030302020204" pitchFamily="66" charset="0"/>
              </a:rPr>
              <a:t> </a:t>
            </a:r>
            <a:r>
              <a:rPr lang="ru-RU" sz="2000" dirty="0" err="1">
                <a:latin typeface="Comic Sans MS" panose="030F0702030302020204" pitchFamily="66" charset="0"/>
              </a:rPr>
              <a:t>қалыптасуы</a:t>
            </a:r>
            <a:r>
              <a:rPr lang="ru-RU" sz="2000" dirty="0">
                <a:latin typeface="Comic Sans MS" panose="030F0702030302020204" pitchFamily="66" charset="0"/>
              </a:rPr>
              <a:t> </a:t>
            </a:r>
            <a:r>
              <a:rPr lang="ru-RU" sz="2000" dirty="0" err="1">
                <a:latin typeface="Comic Sans MS" panose="030F0702030302020204" pitchFamily="66" charset="0"/>
              </a:rPr>
              <a:t>сүректің</a:t>
            </a:r>
            <a:r>
              <a:rPr lang="ru-RU" sz="2000" dirty="0">
                <a:latin typeface="Comic Sans MS" panose="030F0702030302020204" pitchFamily="66" charset="0"/>
              </a:rPr>
              <a:t> </a:t>
            </a:r>
            <a:r>
              <a:rPr lang="ru-RU" sz="2000" dirty="0" err="1">
                <a:latin typeface="Comic Sans MS" panose="030F0702030302020204" pitchFamily="66" charset="0"/>
              </a:rPr>
              <a:t>сапасының</a:t>
            </a:r>
            <a:r>
              <a:rPr lang="ru-RU" sz="2000" dirty="0">
                <a:latin typeface="Comic Sans MS" panose="030F0702030302020204" pitchFamily="66" charset="0"/>
              </a:rPr>
              <a:t> </a:t>
            </a:r>
            <a:r>
              <a:rPr lang="ru-RU" sz="2000" dirty="0" err="1">
                <a:latin typeface="Comic Sans MS" panose="030F0702030302020204" pitchFamily="66" charset="0"/>
              </a:rPr>
              <a:t>нашар</a:t>
            </a:r>
            <a:r>
              <a:rPr lang="ru-RU" sz="2000" dirty="0">
                <a:latin typeface="Comic Sans MS" panose="030F0702030302020204" pitchFamily="66" charset="0"/>
              </a:rPr>
              <a:t> </a:t>
            </a:r>
            <a:r>
              <a:rPr lang="ru-RU" sz="2000" dirty="0" err="1">
                <a:latin typeface="Comic Sans MS" panose="030F0702030302020204" pitchFamily="66" charset="0"/>
              </a:rPr>
              <a:t>болып</a:t>
            </a:r>
            <a:r>
              <a:rPr lang="ru-RU" sz="2000" dirty="0">
                <a:latin typeface="Comic Sans MS" panose="030F0702030302020204" pitchFamily="66" charset="0"/>
              </a:rPr>
              <a:t> </a:t>
            </a:r>
            <a:r>
              <a:rPr lang="ru-RU" sz="2000" dirty="0" err="1">
                <a:latin typeface="Comic Sans MS" panose="030F0702030302020204" pitchFamily="66" charset="0"/>
              </a:rPr>
              <a:t>қалыптасуына</a:t>
            </a:r>
            <a:r>
              <a:rPr lang="ru-RU" sz="2000" dirty="0">
                <a:latin typeface="Comic Sans MS" panose="030F0702030302020204" pitchFamily="66" charset="0"/>
              </a:rPr>
              <a:t> </a:t>
            </a:r>
            <a:r>
              <a:rPr lang="ru-RU" sz="2000" dirty="0" err="1">
                <a:latin typeface="Comic Sans MS" panose="030F0702030302020204" pitchFamily="66" charset="0"/>
              </a:rPr>
              <a:t>алып</a:t>
            </a:r>
            <a:r>
              <a:rPr lang="ru-RU" sz="2000" dirty="0">
                <a:latin typeface="Comic Sans MS" panose="030F0702030302020204" pitchFamily="66" charset="0"/>
              </a:rPr>
              <a:t> </a:t>
            </a:r>
            <a:r>
              <a:rPr lang="ru-RU" sz="2000" dirty="0" err="1">
                <a:latin typeface="Comic Sans MS" panose="030F0702030302020204" pitchFamily="66" charset="0"/>
              </a:rPr>
              <a:t>келеді</a:t>
            </a:r>
            <a:r>
              <a:rPr lang="ru-RU" sz="2000" dirty="0">
                <a:latin typeface="Comic Sans MS" panose="030F0702030302020204" pitchFamily="66" charset="0"/>
              </a:rPr>
              <a:t>. </a:t>
            </a:r>
            <a:r>
              <a:rPr lang="kk-KZ" sz="2000" dirty="0">
                <a:latin typeface="Comic Sans MS" panose="030F0702030302020204" pitchFamily="66" charset="0"/>
              </a:rPr>
              <a:t>Соғатын желдің күшімен ағаштардың өнімділігі арасында тікелей байланыс бар екендігі дəлелденген. Соғатын жел күшейген сайын өсімдіктер формациясының </a:t>
            </a:r>
            <a:r>
              <a:rPr lang="kk-KZ" sz="2000" dirty="0">
                <a:latin typeface="Comic Sans MS" panose="030F0702030302020204" pitchFamily="66" charset="0"/>
              </a:rPr>
              <a:t>өнімділігі </a:t>
            </a:r>
            <a:r>
              <a:rPr lang="kk-KZ" sz="2000" dirty="0">
                <a:latin typeface="Comic Sans MS" panose="030F0702030302020204" pitchFamily="66" charset="0"/>
              </a:rPr>
              <a:t>нашарлай береді. Тұрақты қатты жел соғып тұратын жағдайда діңдері аласа (қисық) кейде тіпті төселіп өсетін формалары қалыптасады, ұзындыққа өсуі нашарлайды.</a:t>
            </a:r>
            <a:endParaRPr lang="ru-RU" sz="2000" dirty="0">
              <a:latin typeface="Comic Sans MS" panose="030F0702030302020204" pitchFamily="66" charset="0"/>
            </a:endParaRPr>
          </a:p>
        </p:txBody>
      </p:sp>
    </p:spTree>
    <p:extLst>
      <p:ext uri="{BB962C8B-B14F-4D97-AF65-F5344CB8AC3E}">
        <p14:creationId xmlns:p14="http://schemas.microsoft.com/office/powerpoint/2010/main" val="37043666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03512" y="0"/>
            <a:ext cx="8640960" cy="3779658"/>
          </a:xfrm>
        </p:spPr>
        <p:txBody>
          <a:bodyPr>
            <a:normAutofit fontScale="92500" lnSpcReduction="10000"/>
          </a:bodyPr>
          <a:lstStyle/>
          <a:p>
            <a:pPr>
              <a:lnSpc>
                <a:spcPct val="120000"/>
              </a:lnSpc>
              <a:spcBef>
                <a:spcPts val="0"/>
              </a:spcBef>
              <a:buNone/>
            </a:pPr>
            <a:r>
              <a:rPr lang="kk-KZ" dirty="0" smtClean="0"/>
              <a:t>Орман экожүйелеріне қатты желдер (дауыл, теңіз дауылы) өте теріс əсер етеді. Ағаштарды құлатып кетеді.  Қатты желдің əсерінен ағаштар қозғалып оның майда тамырлары үзіледі, соның нəтижесінде қоректенуі нашарлайды. Өсімдіктің қорғаныс қызметі нашарлайды, зиянкестер орналасып алып ағаштың өлуіне алып келеді. Ағаштардың желге төзімділігі оның тамыр жүйесінің құрылысына байланысты. Тамыр жүйелерінің 3 типін ажыратады:</a:t>
            </a:r>
            <a:endParaRPr lang="ru-RU" dirty="0" smtClean="0"/>
          </a:p>
          <a:p>
            <a:pPr>
              <a:lnSpc>
                <a:spcPct val="120000"/>
              </a:lnSpc>
              <a:spcBef>
                <a:spcPts val="0"/>
              </a:spcBef>
              <a:buFont typeface="Wingdings" pitchFamily="2" charset="2"/>
              <a:buChar char="Ø"/>
            </a:pPr>
            <a:r>
              <a:rPr lang="kk-KZ" dirty="0" smtClean="0"/>
              <a:t>Негізгі тамыр жүйелі (қарағай, емен, қайың) аз зақымданады. ;</a:t>
            </a:r>
            <a:endParaRPr lang="ru-RU" dirty="0" smtClean="0"/>
          </a:p>
          <a:p>
            <a:pPr>
              <a:lnSpc>
                <a:spcPct val="120000"/>
              </a:lnSpc>
              <a:spcBef>
                <a:spcPts val="0"/>
              </a:spcBef>
              <a:buFont typeface="Wingdings" pitchFamily="2" charset="2"/>
              <a:buChar char="Ø"/>
            </a:pPr>
            <a:r>
              <a:rPr lang="kk-KZ" dirty="0" smtClean="0"/>
              <a:t>Үстірт тамыр жүйелі (топырақтың үстіңгі қабаттарында) (шырша, самырсын) желден көбірек құлайды;</a:t>
            </a:r>
            <a:endParaRPr lang="ru-RU" dirty="0" smtClean="0"/>
          </a:p>
          <a:p>
            <a:pPr>
              <a:lnSpc>
                <a:spcPct val="120000"/>
              </a:lnSpc>
              <a:spcBef>
                <a:spcPts val="0"/>
              </a:spcBef>
              <a:buFont typeface="Wingdings" pitchFamily="2" charset="2"/>
              <a:buChar char="Ø"/>
            </a:pPr>
            <a:r>
              <a:rPr lang="kk-KZ" dirty="0" smtClean="0"/>
              <a:t>Өтпелі (орман түзуші ағаштардың көбісі).</a:t>
            </a:r>
            <a:endParaRPr lang="ru-RU" dirty="0" smtClean="0"/>
          </a:p>
          <a:p>
            <a:pPr>
              <a:buNone/>
            </a:pPr>
            <a:endParaRPr lang="ru-RU" dirty="0"/>
          </a:p>
        </p:txBody>
      </p:sp>
      <p:pic>
        <p:nvPicPr>
          <p:cNvPr id="4102" name="Picture 6" descr="https://vsegda-pomnim.com/uploads/posts/2022-04/1648968572_18-vsegda-pomnim-com-p-veter-v-lesu-foto-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536" y="3779658"/>
            <a:ext cx="3816424" cy="307834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pibig.info/uploads/posts/2022-12/1670382800_31-pibig-info-p-les-povalennii-burei-instagram-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5960" y="3779659"/>
            <a:ext cx="4608512" cy="309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2820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1504" y="0"/>
            <a:ext cx="8679338" cy="764704"/>
          </a:xfrm>
          <a:solidFill>
            <a:schemeClr val="accent1">
              <a:lumMod val="20000"/>
              <a:lumOff val="80000"/>
            </a:schemeClr>
          </a:solidFill>
        </p:spPr>
        <p:txBody>
          <a:bodyPr>
            <a:normAutofit fontScale="90000"/>
          </a:bodyPr>
          <a:lstStyle/>
          <a:p>
            <a:pPr algn="ctr"/>
            <a:r>
              <a:rPr lang="kk-KZ" b="1" dirty="0" smtClean="0">
                <a:solidFill>
                  <a:schemeClr val="tx1"/>
                </a:solidFill>
                <a:latin typeface="Comic Sans MS" panose="030F0702030302020204" pitchFamily="66" charset="0"/>
              </a:rPr>
              <a:t>Орман қауымдары үшін топырақтың маңызы</a:t>
            </a:r>
            <a:endParaRPr lang="ru-RU" dirty="0">
              <a:latin typeface="Comic Sans MS" panose="030F0702030302020204" pitchFamily="66" charset="0"/>
            </a:endParaRPr>
          </a:p>
        </p:txBody>
      </p:sp>
      <p:sp>
        <p:nvSpPr>
          <p:cNvPr id="3" name="Содержимое 2"/>
          <p:cNvSpPr>
            <a:spLocks noGrp="1"/>
          </p:cNvSpPr>
          <p:nvPr>
            <p:ph sz="quarter" idx="1"/>
          </p:nvPr>
        </p:nvSpPr>
        <p:spPr>
          <a:xfrm>
            <a:off x="1981200" y="1000108"/>
            <a:ext cx="8329642" cy="5473844"/>
          </a:xfrm>
        </p:spPr>
        <p:txBody>
          <a:bodyPr/>
          <a:lstStyle/>
          <a:p>
            <a:pPr>
              <a:buNone/>
            </a:pPr>
            <a:r>
              <a:rPr lang="kk-KZ" dirty="0" smtClean="0">
                <a:latin typeface="Comic Sans MS" panose="030F0702030302020204" pitchFamily="66" charset="0"/>
              </a:rPr>
              <a:t>Топырақтың қалыптасуы биотикалық факторлардың – өсімдіктер, жануарлар, саңырауқұлақтар жəне микроорганизмдердің қатысуымен жүреді.</a:t>
            </a:r>
            <a:endParaRPr lang="ru-RU" dirty="0" smtClean="0">
              <a:latin typeface="Comic Sans MS" panose="030F0702030302020204" pitchFamily="66" charset="0"/>
            </a:endParaRPr>
          </a:p>
          <a:p>
            <a:pPr>
              <a:buNone/>
            </a:pPr>
            <a:r>
              <a:rPr lang="kk-KZ" dirty="0" smtClean="0">
                <a:latin typeface="Comic Sans MS" panose="030F0702030302020204" pitchFamily="66" charset="0"/>
              </a:rPr>
              <a:t>Орман формацияларының ерекшеліктері топырақ – жер жағдайымен анықталады. Бай топырақтарда орман құрамы аралас, құрылысы күрделі, өнімділігі жоғары фитоценоздар қалыптасады. Ал кедей топырақтарда құрамы таза (аралас емес), өнімділігі төмен фитоценоздар қалыптасады. </a:t>
            </a:r>
          </a:p>
          <a:p>
            <a:pPr>
              <a:buNone/>
            </a:pPr>
            <a:r>
              <a:rPr lang="kk-KZ" dirty="0" smtClean="0">
                <a:latin typeface="Comic Sans MS" panose="030F0702030302020204" pitchFamily="66" charset="0"/>
              </a:rPr>
              <a:t>Бай жəне жақсы дренаждалған топырақтарда өсімдік тамыр жүйесі терең қабаттарға дейін дамиды, ал ылғалдығы артық, ауыр саздақ топырақтарда тамыр жер бетіне жақын орналасады.</a:t>
            </a:r>
            <a:endParaRPr lang="ru-RU" dirty="0" smtClean="0">
              <a:latin typeface="Comic Sans MS" panose="030F0702030302020204" pitchFamily="66" charset="0"/>
            </a:endParaRPr>
          </a:p>
          <a:p>
            <a:pPr>
              <a:buNone/>
            </a:pPr>
            <a:endParaRPr lang="ru-RU" dirty="0"/>
          </a:p>
        </p:txBody>
      </p:sp>
    </p:spTree>
    <p:extLst>
      <p:ext uri="{BB962C8B-B14F-4D97-AF65-F5344CB8AC3E}">
        <p14:creationId xmlns:p14="http://schemas.microsoft.com/office/powerpoint/2010/main" val="947157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524000" y="0"/>
            <a:ext cx="8892480" cy="3789040"/>
          </a:xfrm>
        </p:spPr>
        <p:txBody>
          <a:bodyPr>
            <a:normAutofit fontScale="70000" lnSpcReduction="20000"/>
          </a:bodyPr>
          <a:lstStyle/>
          <a:p>
            <a:pPr>
              <a:lnSpc>
                <a:spcPct val="120000"/>
              </a:lnSpc>
              <a:spcBef>
                <a:spcPts val="0"/>
              </a:spcBef>
              <a:buNone/>
            </a:pPr>
            <a:r>
              <a:rPr lang="kk-KZ" sz="2600" b="1" dirty="0">
                <a:latin typeface="Comic Sans MS" panose="030F0702030302020204" pitchFamily="66" charset="0"/>
              </a:rPr>
              <a:t>Топырақтың механикалық құрамы </a:t>
            </a:r>
            <a:r>
              <a:rPr lang="kk-KZ" sz="2600" dirty="0">
                <a:latin typeface="Comic Sans MS" panose="030F0702030302020204" pitchFamily="66" charset="0"/>
              </a:rPr>
              <a:t>ағаштардың жəне олардың сүректерінің қасиеттерін анықтайды. Бай топырақтарда ағаштардың жылдық сақиналары жалпақ болады, мұндай сүректің тығыздылығы төмен болады, деформацияға бейім, шіруге тұрақсыз болады. Құрғақ жəне батпақтанған кедей топырақтарда қаттылығы жоғары жəне берік сүрек қалыптасады. Топырақтың байлығына қатысты барлық ағаш тұқымдары:</a:t>
            </a:r>
            <a:endParaRPr lang="ru-RU" sz="2600" dirty="0">
              <a:latin typeface="Comic Sans MS" panose="030F0702030302020204" pitchFamily="66" charset="0"/>
            </a:endParaRPr>
          </a:p>
          <a:p>
            <a:pPr marL="514350" indent="-514350">
              <a:lnSpc>
                <a:spcPct val="120000"/>
              </a:lnSpc>
              <a:spcBef>
                <a:spcPts val="0"/>
              </a:spcBef>
              <a:buFont typeface="+mj-lt"/>
              <a:buAutoNum type="arabicPeriod"/>
            </a:pPr>
            <a:r>
              <a:rPr lang="kk-KZ" sz="2600" b="1" dirty="0">
                <a:latin typeface="Comic Sans MS" panose="030F0702030302020204" pitchFamily="66" charset="0"/>
              </a:rPr>
              <a:t>Олиготрофтар </a:t>
            </a:r>
            <a:r>
              <a:rPr lang="kk-KZ" sz="2600" dirty="0">
                <a:latin typeface="Comic Sans MS" panose="030F0702030302020204" pitchFamily="66" charset="0"/>
              </a:rPr>
              <a:t>(кедей топырақтарда өсе алады – қарағай, арша, талдың кейбір бұталы түрлері)</a:t>
            </a:r>
            <a:endParaRPr lang="ru-RU" sz="2600" dirty="0">
              <a:latin typeface="Comic Sans MS" panose="030F0702030302020204" pitchFamily="66" charset="0"/>
            </a:endParaRPr>
          </a:p>
          <a:p>
            <a:pPr marL="514350" indent="-514350">
              <a:lnSpc>
                <a:spcPct val="120000"/>
              </a:lnSpc>
              <a:spcBef>
                <a:spcPts val="0"/>
              </a:spcBef>
              <a:buFont typeface="+mj-lt"/>
              <a:buAutoNum type="arabicPeriod"/>
            </a:pPr>
            <a:r>
              <a:rPr lang="kk-KZ" sz="2600" b="1" dirty="0">
                <a:latin typeface="Comic Sans MS" panose="030F0702030302020204" pitchFamily="66" charset="0"/>
              </a:rPr>
              <a:t>Мезотрофтар</a:t>
            </a:r>
            <a:r>
              <a:rPr lang="kk-KZ" sz="2600" dirty="0">
                <a:latin typeface="Comic Sans MS" panose="030F0702030302020204" pitchFamily="66" charset="0"/>
              </a:rPr>
              <a:t> (топырақ құнарлылығына талабы орташа орман түзуші тұқымдардың негізгі бөлігі)</a:t>
            </a:r>
            <a:endParaRPr lang="ru-RU" sz="2600" dirty="0">
              <a:latin typeface="Comic Sans MS" panose="030F0702030302020204" pitchFamily="66" charset="0"/>
            </a:endParaRPr>
          </a:p>
          <a:p>
            <a:pPr marL="514350" indent="-514350">
              <a:lnSpc>
                <a:spcPct val="120000"/>
              </a:lnSpc>
              <a:spcBef>
                <a:spcPts val="0"/>
              </a:spcBef>
              <a:buFont typeface="+mj-lt"/>
              <a:buAutoNum type="arabicPeriod"/>
            </a:pPr>
            <a:r>
              <a:rPr lang="kk-KZ" sz="2600" b="1" dirty="0">
                <a:latin typeface="Comic Sans MS" panose="030F0702030302020204" pitchFamily="66" charset="0"/>
              </a:rPr>
              <a:t>Мегатрофтар </a:t>
            </a:r>
            <a:r>
              <a:rPr lang="kk-KZ" sz="2600" dirty="0">
                <a:latin typeface="Comic Sans MS" panose="030F0702030302020204" pitchFamily="66" charset="0"/>
              </a:rPr>
              <a:t>(бай топырақтарды артығырақ көретін тұқымдар – шырша, самырсын, емен, шаған, қараағаштар)</a:t>
            </a:r>
            <a:endParaRPr lang="ru-RU" sz="2600" dirty="0">
              <a:latin typeface="Comic Sans MS" panose="030F0702030302020204" pitchFamily="66" charset="0"/>
            </a:endParaRPr>
          </a:p>
          <a:p>
            <a:pPr>
              <a:buNone/>
            </a:pPr>
            <a:endParaRPr lang="ru-RU" dirty="0"/>
          </a:p>
        </p:txBody>
      </p:sp>
      <p:pic>
        <p:nvPicPr>
          <p:cNvPr id="4" name="Объект 3" descr="Учение о типах леса | big-archive.ru"/>
          <p:cNvPicPr>
            <a:picLocks/>
          </p:cNvPicPr>
          <p:nvPr/>
        </p:nvPicPr>
        <p:blipFill rotWithShape="1">
          <a:blip r:embed="rId2">
            <a:extLst>
              <a:ext uri="{28A0092B-C50C-407E-A947-70E740481C1C}">
                <a14:useLocalDpi xmlns:a14="http://schemas.microsoft.com/office/drawing/2010/main" val="0"/>
              </a:ext>
            </a:extLst>
          </a:blip>
          <a:srcRect l="9279" t="1917" r="4674" b="23070"/>
          <a:stretch/>
        </p:blipFill>
        <p:spPr bwMode="auto">
          <a:xfrm>
            <a:off x="4367808" y="3429000"/>
            <a:ext cx="5904656" cy="3429000"/>
          </a:xfrm>
          <a:prstGeom prst="rect">
            <a:avLst/>
          </a:prstGeom>
          <a:noFill/>
          <a:ln>
            <a:noFill/>
          </a:ln>
        </p:spPr>
      </p:pic>
    </p:spTree>
    <p:extLst>
      <p:ext uri="{BB962C8B-B14F-4D97-AF65-F5344CB8AC3E}">
        <p14:creationId xmlns:p14="http://schemas.microsoft.com/office/powerpoint/2010/main" val="8200543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329642" cy="654032"/>
          </a:xfrm>
          <a:solidFill>
            <a:schemeClr val="accent1">
              <a:lumMod val="20000"/>
              <a:lumOff val="80000"/>
            </a:schemeClr>
          </a:solidFill>
        </p:spPr>
        <p:txBody>
          <a:bodyPr>
            <a:normAutofit fontScale="90000"/>
          </a:bodyPr>
          <a:lstStyle/>
          <a:p>
            <a:pPr algn="ctr"/>
            <a:r>
              <a:rPr lang="kk-KZ" b="1" dirty="0" smtClean="0">
                <a:solidFill>
                  <a:schemeClr val="tx1"/>
                </a:solidFill>
                <a:latin typeface="Comic Sans MS" panose="030F0702030302020204" pitchFamily="66" charset="0"/>
              </a:rPr>
              <a:t>Орманның биотикалық компоненттері</a:t>
            </a:r>
            <a:endParaRPr lang="ru-RU" dirty="0">
              <a:latin typeface="Comic Sans MS" panose="030F0702030302020204" pitchFamily="66" charset="0"/>
            </a:endParaRPr>
          </a:p>
        </p:txBody>
      </p:sp>
      <p:sp>
        <p:nvSpPr>
          <p:cNvPr id="3" name="Содержимое 2"/>
          <p:cNvSpPr>
            <a:spLocks noGrp="1"/>
          </p:cNvSpPr>
          <p:nvPr>
            <p:ph sz="quarter" idx="1"/>
          </p:nvPr>
        </p:nvSpPr>
        <p:spPr>
          <a:xfrm>
            <a:off x="1981200" y="1196752"/>
            <a:ext cx="8329642" cy="5277200"/>
          </a:xfrm>
        </p:spPr>
        <p:txBody>
          <a:bodyPr>
            <a:normAutofit/>
          </a:bodyPr>
          <a:lstStyle/>
          <a:p>
            <a:pPr>
              <a:buNone/>
            </a:pPr>
            <a:r>
              <a:rPr lang="kk-KZ" dirty="0" smtClean="0">
                <a:latin typeface="Comic Sans MS" panose="030F0702030302020204" pitchFamily="66" charset="0"/>
              </a:rPr>
              <a:t>Орманның доминанттары, эдификаторлары жəне негізгі өндірушісі (продуцент) болып ағаштар саналады. Өсімдіктерден басқа компоненттерді былайша көрсетуге болады:</a:t>
            </a:r>
            <a:endParaRPr lang="ru-RU" dirty="0" smtClean="0">
              <a:latin typeface="Comic Sans MS" panose="030F0702030302020204" pitchFamily="66" charset="0"/>
            </a:endParaRPr>
          </a:p>
          <a:p>
            <a:pPr>
              <a:buFont typeface="Wingdings" pitchFamily="2" charset="2"/>
              <a:buChar char="Ø"/>
            </a:pPr>
            <a:r>
              <a:rPr lang="kk-KZ" b="1" dirty="0" smtClean="0">
                <a:latin typeface="Comic Sans MS" panose="030F0702030302020204" pitchFamily="66" charset="0"/>
              </a:rPr>
              <a:t>Макрофауна </a:t>
            </a:r>
            <a:r>
              <a:rPr lang="kk-KZ" dirty="0" smtClean="0">
                <a:latin typeface="Comic Sans MS" panose="030F0702030302020204" pitchFamily="66" charset="0"/>
              </a:rPr>
              <a:t>– жабайы жəне үй жануарлары, құстар, ірі насекомдар, жыландар, шаяндар жəне т.б.</a:t>
            </a:r>
            <a:endParaRPr lang="ru-RU" dirty="0" smtClean="0">
              <a:latin typeface="Comic Sans MS" panose="030F0702030302020204" pitchFamily="66" charset="0"/>
            </a:endParaRPr>
          </a:p>
          <a:p>
            <a:pPr>
              <a:buFont typeface="Wingdings" pitchFamily="2" charset="2"/>
              <a:buChar char="Ø"/>
            </a:pPr>
            <a:r>
              <a:rPr lang="kk-KZ" b="1" dirty="0" smtClean="0">
                <a:latin typeface="Comic Sans MS" panose="030F0702030302020204" pitchFamily="66" charset="0"/>
              </a:rPr>
              <a:t>Мезофауна </a:t>
            </a:r>
            <a:r>
              <a:rPr lang="kk-KZ" dirty="0" smtClean="0">
                <a:latin typeface="Comic Sans MS" panose="030F0702030302020204" pitchFamily="66" charset="0"/>
              </a:rPr>
              <a:t>– топырақ құрттары, моллюскалар, көпаяқтылар, əртүрлі насекомдар.</a:t>
            </a:r>
            <a:endParaRPr lang="ru-RU" dirty="0" smtClean="0">
              <a:latin typeface="Comic Sans MS" panose="030F0702030302020204" pitchFamily="66" charset="0"/>
            </a:endParaRPr>
          </a:p>
          <a:p>
            <a:pPr>
              <a:buFont typeface="Wingdings" pitchFamily="2" charset="2"/>
              <a:buChar char="Ø"/>
            </a:pPr>
            <a:r>
              <a:rPr lang="kk-KZ" b="1" dirty="0" smtClean="0">
                <a:latin typeface="Comic Sans MS" panose="030F0702030302020204" pitchFamily="66" charset="0"/>
              </a:rPr>
              <a:t>Микрофауна</a:t>
            </a:r>
            <a:r>
              <a:rPr lang="kk-KZ" dirty="0" smtClean="0">
                <a:latin typeface="Comic Sans MS" panose="030F0702030302020204" pitchFamily="66" charset="0"/>
              </a:rPr>
              <a:t> – қарапайымдар (амеба, инфузория жəне т.б.) кенелер, жабайы қанатсыз насекомдар.</a:t>
            </a:r>
            <a:endParaRPr lang="ru-RU" dirty="0" smtClean="0">
              <a:latin typeface="Comic Sans MS" panose="030F0702030302020204" pitchFamily="66" charset="0"/>
            </a:endParaRPr>
          </a:p>
          <a:p>
            <a:pPr>
              <a:buFont typeface="Wingdings" pitchFamily="2" charset="2"/>
              <a:buChar char="Ø"/>
            </a:pPr>
            <a:r>
              <a:rPr lang="kk-KZ" b="1" dirty="0" smtClean="0">
                <a:latin typeface="Comic Sans MS" panose="030F0702030302020204" pitchFamily="66" charset="0"/>
              </a:rPr>
              <a:t>Микрофлора </a:t>
            </a:r>
            <a:r>
              <a:rPr lang="kk-KZ" dirty="0" smtClean="0">
                <a:latin typeface="Comic Sans MS" panose="030F0702030302020204" pitchFamily="66" charset="0"/>
              </a:rPr>
              <a:t>– саңырауқұлақтар, микробтар, актиномицеттер, балдырлар.</a:t>
            </a:r>
            <a:endParaRPr lang="ru-RU" dirty="0" smtClean="0">
              <a:latin typeface="Comic Sans MS" panose="030F0702030302020204" pitchFamily="66" charset="0"/>
            </a:endParaRPr>
          </a:p>
          <a:p>
            <a:pPr>
              <a:buNone/>
            </a:pPr>
            <a:endParaRPr lang="ru-RU" dirty="0"/>
          </a:p>
        </p:txBody>
      </p:sp>
    </p:spTree>
    <p:extLst>
      <p:ext uri="{BB962C8B-B14F-4D97-AF65-F5344CB8AC3E}">
        <p14:creationId xmlns:p14="http://schemas.microsoft.com/office/powerpoint/2010/main" val="42882308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524000" y="0"/>
            <a:ext cx="4643438" cy="6858000"/>
          </a:xfrm>
        </p:spPr>
        <p:txBody>
          <a:bodyPr>
            <a:normAutofit/>
          </a:bodyPr>
          <a:lstStyle/>
          <a:p>
            <a:pPr>
              <a:buNone/>
            </a:pPr>
            <a:r>
              <a:rPr lang="kk-KZ" dirty="0" smtClean="0">
                <a:latin typeface="Comic Sans MS" panose="030F0702030302020204" pitchFamily="66" charset="0"/>
              </a:rPr>
              <a:t>Орманда өсімдіктердің фаунамен өзара тығыз байланысын қоректік тізбек арқылы бағалауға болады, бір организмді басқаларының жеуі нəтижесінде энергия ауысады. </a:t>
            </a:r>
          </a:p>
          <a:p>
            <a:pPr>
              <a:buNone/>
            </a:pPr>
            <a:r>
              <a:rPr lang="kk-KZ" dirty="0" smtClean="0">
                <a:latin typeface="Comic Sans MS" panose="030F0702030302020204" pitchFamily="66" charset="0"/>
              </a:rPr>
              <a:t>Қоректік тізбектің 2 түрін ажыратады: </a:t>
            </a:r>
          </a:p>
          <a:p>
            <a:pPr marL="457200" indent="-457200">
              <a:buFont typeface="Wingdings" pitchFamily="2" charset="2"/>
              <a:buChar char="Ø"/>
            </a:pPr>
            <a:r>
              <a:rPr lang="kk-KZ" dirty="0" smtClean="0">
                <a:latin typeface="Comic Sans MS" panose="030F0702030302020204" pitchFamily="66" charset="0"/>
              </a:rPr>
              <a:t>жайылымдық  </a:t>
            </a:r>
          </a:p>
          <a:p>
            <a:pPr marL="457200" indent="-457200">
              <a:buFont typeface="Wingdings" pitchFamily="2" charset="2"/>
              <a:buChar char="Ø"/>
            </a:pPr>
            <a:r>
              <a:rPr lang="kk-KZ" dirty="0" smtClean="0">
                <a:latin typeface="Comic Sans MS" panose="030F0702030302020204" pitchFamily="66" charset="0"/>
              </a:rPr>
              <a:t>детриттік (өсімдік қалдығы).</a:t>
            </a:r>
            <a:endParaRPr lang="ru-RU" dirty="0" smtClean="0">
              <a:latin typeface="Comic Sans MS" panose="030F0702030302020204" pitchFamily="66" charset="0"/>
            </a:endParaRPr>
          </a:p>
          <a:p>
            <a:pPr>
              <a:buNone/>
            </a:pPr>
            <a:r>
              <a:rPr lang="kk-KZ" dirty="0" smtClean="0">
                <a:latin typeface="Comic Sans MS" panose="030F0702030302020204" pitchFamily="66" charset="0"/>
              </a:rPr>
              <a:t>Орманда бұның екеуі де мəнді рөл атқарады. Қоректік тізбектің бұзылуы күтпеген жағдайларға алып келуі мүмкін. Мысалы, қасқырлардың жойылуы тұяқтылардың көбеюіне жəне бағалы төлге зиянын тигізеді.</a:t>
            </a:r>
            <a:endParaRPr lang="ru-RU" dirty="0" smtClean="0">
              <a:latin typeface="Comic Sans MS" panose="030F0702030302020204" pitchFamily="66" charset="0"/>
            </a:endParaRPr>
          </a:p>
          <a:p>
            <a:pPr>
              <a:buNone/>
            </a:pPr>
            <a:endParaRPr lang="ru-RU" dirty="0"/>
          </a:p>
        </p:txBody>
      </p:sp>
      <p:pic>
        <p:nvPicPr>
          <p:cNvPr id="4" name="Picture 2" descr="Оректік тізбектің қарапайым сызбасын құру негізінде өндірушілерді ..."/>
          <p:cNvPicPr>
            <a:picLocks noChangeAspect="1" noChangeArrowheads="1"/>
          </p:cNvPicPr>
          <p:nvPr/>
        </p:nvPicPr>
        <p:blipFill>
          <a:blip r:embed="rId2"/>
          <a:srcRect/>
          <a:stretch>
            <a:fillRect/>
          </a:stretch>
        </p:blipFill>
        <p:spPr bwMode="auto">
          <a:xfrm>
            <a:off x="6167438" y="980728"/>
            <a:ext cx="4273466" cy="5445224"/>
          </a:xfrm>
          <a:prstGeom prst="rect">
            <a:avLst/>
          </a:prstGeom>
          <a:noFill/>
        </p:spPr>
      </p:pic>
    </p:spTree>
    <p:extLst>
      <p:ext uri="{BB962C8B-B14F-4D97-AF65-F5344CB8AC3E}">
        <p14:creationId xmlns:p14="http://schemas.microsoft.com/office/powerpoint/2010/main" val="27927931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631504" y="0"/>
            <a:ext cx="8607900" cy="6858000"/>
          </a:xfrm>
        </p:spPr>
        <p:txBody>
          <a:bodyPr>
            <a:normAutofit fontScale="92500" lnSpcReduction="10000"/>
          </a:bodyPr>
          <a:lstStyle/>
          <a:p>
            <a:pPr>
              <a:buNone/>
            </a:pPr>
            <a:r>
              <a:rPr lang="kk-KZ" dirty="0" smtClean="0">
                <a:latin typeface="Comic Sans MS" panose="030F0702030302020204" pitchFamily="66" charset="0"/>
              </a:rPr>
              <a:t>Өсімдіктер эволюциясы жануарларға бағынышты жəне керісінше. Биоайналымға қосымша фауна орман түзуге қатысады (тозаңдану, тұқымдар тарату, өскіндердің тамырлануын тездету жəне т.б.). Фауна орманның құрамының өзгеруіне əсер етеді (бəсекелес породалар тұқымын алып келу, қабандардың жаңғақтарды жоюы, қылқан жапырақтылар өскіндерін тұяқтылардың зақымдауы, насекомдар личинкаларының тамырларды зақымдауы жəне т.б.).</a:t>
            </a:r>
            <a:endParaRPr lang="ru-RU" dirty="0" smtClean="0">
              <a:latin typeface="Comic Sans MS" panose="030F0702030302020204" pitchFamily="66" charset="0"/>
            </a:endParaRPr>
          </a:p>
          <a:p>
            <a:pPr>
              <a:buNone/>
            </a:pPr>
            <a:r>
              <a:rPr lang="kk-KZ" dirty="0" smtClean="0">
                <a:latin typeface="Comic Sans MS" panose="030F0702030302020204" pitchFamily="66" charset="0"/>
              </a:rPr>
              <a:t>Өрттен, дауылдан жəне құрғақшылықтан кейін насекомдар жəне құстар орманның қалпына келуіне қатысады.</a:t>
            </a:r>
            <a:endParaRPr lang="ru-RU" dirty="0" smtClean="0">
              <a:latin typeface="Comic Sans MS" panose="030F0702030302020204" pitchFamily="66" charset="0"/>
            </a:endParaRPr>
          </a:p>
          <a:p>
            <a:pPr>
              <a:buNone/>
            </a:pPr>
            <a:r>
              <a:rPr lang="kk-KZ" dirty="0" smtClean="0">
                <a:latin typeface="Comic Sans MS" panose="030F0702030302020204" pitchFamily="66" charset="0"/>
              </a:rPr>
              <a:t>Орман биогеоценоздары үшін ағаштарды бұзатын саңырауқұлақтардың рөлі зор. Сүректерді бұзу, байланысқан элементтерді босату барлық уақытта О</a:t>
            </a:r>
            <a:r>
              <a:rPr lang="kk-KZ" baseline="-25000" dirty="0" smtClean="0">
                <a:latin typeface="Comic Sans MS" panose="030F0702030302020204" pitchFamily="66" charset="0"/>
              </a:rPr>
              <a:t>2</a:t>
            </a:r>
            <a:r>
              <a:rPr lang="kk-KZ" dirty="0" smtClean="0">
                <a:latin typeface="Comic Sans MS" panose="030F0702030302020204" pitchFamily="66" charset="0"/>
              </a:rPr>
              <a:t> сіңірумен, СО</a:t>
            </a:r>
            <a:r>
              <a:rPr lang="kk-KZ" baseline="-25000" dirty="0" smtClean="0">
                <a:latin typeface="Comic Sans MS" panose="030F0702030302020204" pitchFamily="66" charset="0"/>
              </a:rPr>
              <a:t>2</a:t>
            </a:r>
            <a:r>
              <a:rPr lang="kk-KZ" dirty="0" smtClean="0">
                <a:latin typeface="Comic Sans MS" panose="030F0702030302020204" pitchFamily="66" charset="0"/>
              </a:rPr>
              <a:t> жəне Н</a:t>
            </a:r>
            <a:r>
              <a:rPr lang="kk-KZ" baseline="-25000" dirty="0" smtClean="0">
                <a:latin typeface="Comic Sans MS" panose="030F0702030302020204" pitchFamily="66" charset="0"/>
              </a:rPr>
              <a:t>2</a:t>
            </a:r>
            <a:r>
              <a:rPr lang="kk-KZ" dirty="0" smtClean="0">
                <a:latin typeface="Comic Sans MS" panose="030F0702030302020204" pitchFamily="66" charset="0"/>
              </a:rPr>
              <a:t>О бөлумен бірге жүреді.</a:t>
            </a:r>
            <a:endParaRPr lang="ru-RU" dirty="0" smtClean="0">
              <a:latin typeface="Comic Sans MS" panose="030F0702030302020204" pitchFamily="66" charset="0"/>
            </a:endParaRPr>
          </a:p>
          <a:p>
            <a:pPr>
              <a:buNone/>
            </a:pPr>
            <a:r>
              <a:rPr lang="kk-KZ" dirty="0" smtClean="0">
                <a:latin typeface="Comic Sans MS" panose="030F0702030302020204" pitchFamily="66" charset="0"/>
              </a:rPr>
              <a:t>Саңырауқұлақтар жəне топырақ микроорганизмдері органикалық заттарды толық минералдандыруға қабілетті. Бұл зат айналымының өсімдіктер қауымындағы соңғы бөлімі, атмосфераға фотосинтезге қажетті СО2, ал топыраққа минералдық заттар жəне микроэлементтер жеткізіледі. Сонымен саңырауқұлақтар жəне микроорганизмдер топырақ түзілу процесінің маңызды қатысушылары.</a:t>
            </a:r>
            <a:endParaRPr lang="ru-RU" dirty="0" smtClean="0">
              <a:latin typeface="Comic Sans MS" panose="030F0702030302020204" pitchFamily="66" charset="0"/>
            </a:endParaRPr>
          </a:p>
          <a:p>
            <a:pPr>
              <a:buNone/>
            </a:pPr>
            <a:r>
              <a:rPr lang="kk-KZ" dirty="0" smtClean="0">
                <a:latin typeface="Comic Sans MS" panose="030F0702030302020204" pitchFamily="66" charset="0"/>
              </a:rPr>
              <a:t>Ағаш бұзушы саңырауқұлақтар – орман биогеоценозының спецификалық компоненті. Бір жағынан олар сүректі бұзады, ал екінші жағынан екінші өнімді жасаушы (мицелий, жемісті денесі) басқа дəрежедегі деструкторлар үшін қоректік тізбектің бөлімі.</a:t>
            </a:r>
            <a:endParaRPr lang="ru-RU" dirty="0" smtClean="0">
              <a:latin typeface="Comic Sans MS" panose="030F0702030302020204" pitchFamily="66" charset="0"/>
            </a:endParaRPr>
          </a:p>
          <a:p>
            <a:endParaRPr lang="ru-RU" dirty="0"/>
          </a:p>
        </p:txBody>
      </p:sp>
    </p:spTree>
    <p:extLst>
      <p:ext uri="{BB962C8B-B14F-4D97-AF65-F5344CB8AC3E}">
        <p14:creationId xmlns:p14="http://schemas.microsoft.com/office/powerpoint/2010/main" val="13386843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0"/>
            <a:ext cx="8715404" cy="642918"/>
          </a:xfrm>
          <a:solidFill>
            <a:schemeClr val="accent1">
              <a:lumMod val="20000"/>
              <a:lumOff val="80000"/>
            </a:schemeClr>
          </a:solidFill>
        </p:spPr>
        <p:txBody>
          <a:bodyPr>
            <a:normAutofit/>
          </a:bodyPr>
          <a:lstStyle/>
          <a:p>
            <a:pPr algn="ctr"/>
            <a:r>
              <a:rPr lang="kk-KZ" sz="4000" b="1" dirty="0">
                <a:solidFill>
                  <a:schemeClr val="tx1"/>
                </a:solidFill>
                <a:latin typeface="Comic Sans MS" panose="030F0702030302020204" pitchFamily="66" charset="0"/>
                <a:cs typeface="Times New Roman" pitchFamily="18" charset="0"/>
              </a:rPr>
              <a:t>Орман типологиясы</a:t>
            </a:r>
            <a:endParaRPr lang="ru-RU" dirty="0"/>
          </a:p>
        </p:txBody>
      </p:sp>
      <p:sp>
        <p:nvSpPr>
          <p:cNvPr id="3" name="Содержимое 2"/>
          <p:cNvSpPr>
            <a:spLocks noGrp="1"/>
          </p:cNvSpPr>
          <p:nvPr>
            <p:ph sz="quarter" idx="1"/>
          </p:nvPr>
        </p:nvSpPr>
        <p:spPr>
          <a:xfrm>
            <a:off x="1981200" y="642918"/>
            <a:ext cx="8258204" cy="6215082"/>
          </a:xfrm>
        </p:spPr>
        <p:txBody>
          <a:bodyPr>
            <a:normAutofit lnSpcReduction="10000"/>
          </a:bodyPr>
          <a:lstStyle/>
          <a:p>
            <a:pPr>
              <a:lnSpc>
                <a:spcPct val="110000"/>
              </a:lnSpc>
              <a:spcBef>
                <a:spcPts val="0"/>
              </a:spcBef>
              <a:buNone/>
            </a:pPr>
            <a:r>
              <a:rPr lang="kk-KZ" dirty="0" smtClean="0">
                <a:latin typeface="Comic Sans MS" panose="030F0702030302020204" pitchFamily="66" charset="0"/>
                <a:cs typeface="Times New Roman" pitchFamily="18" charset="0"/>
              </a:rPr>
              <a:t>XIX ғ. соңына дейін орманды классификациялауда екпе ағаштардың белгілері негізге алынатын. Ағаштардың формасы, құрамы, жастық құрылысы, шығу тегі ескерілетін. Мұндай классификациялар керек, бірақ та орман шаруашылығына қажетті шараларды жобалауға толық негіз бола алмайды.</a:t>
            </a:r>
          </a:p>
          <a:p>
            <a:pPr>
              <a:lnSpc>
                <a:spcPct val="110000"/>
              </a:lnSpc>
              <a:spcBef>
                <a:spcPts val="0"/>
              </a:spcBef>
              <a:buNone/>
            </a:pPr>
            <a:r>
              <a:rPr lang="ru-RU" dirty="0" err="1" smtClean="0">
                <a:latin typeface="Comic Sans MS" panose="030F0702030302020204" pitchFamily="66" charset="0"/>
                <a:cs typeface="Times New Roman" pitchFamily="18" charset="0"/>
              </a:rPr>
              <a:t>Ормандарды</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классификациялаудың әртүрлі тәсілдері ұсынылды.</a:t>
            </a:r>
            <a:endParaRPr lang="ru-RU" dirty="0" smtClean="0">
              <a:latin typeface="Comic Sans MS" panose="030F0702030302020204" pitchFamily="66" charset="0"/>
              <a:cs typeface="Times New Roman" pitchFamily="18" charset="0"/>
            </a:endParaRPr>
          </a:p>
          <a:p>
            <a:pPr>
              <a:lnSpc>
                <a:spcPct val="110000"/>
              </a:lnSpc>
              <a:spcBef>
                <a:spcPts val="0"/>
              </a:spcBef>
              <a:buNone/>
            </a:pPr>
            <a:r>
              <a:rPr lang="ru-RU" b="1" dirty="0" err="1" smtClean="0">
                <a:latin typeface="Comic Sans MS" panose="030F0702030302020204" pitchFamily="66" charset="0"/>
                <a:cs typeface="Times New Roman" pitchFamily="18" charset="0"/>
              </a:rPr>
              <a:t>И.И.Гутарович</a:t>
            </a:r>
            <a:r>
              <a:rPr lang="ru-RU" b="1"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екпе</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ағаштардың</a:t>
            </a:r>
            <a:r>
              <a:rPr lang="ru-RU" dirty="0" smtClean="0">
                <a:latin typeface="Comic Sans MS" panose="030F0702030302020204" pitchFamily="66" charset="0"/>
                <a:cs typeface="Times New Roman" pitchFamily="18" charset="0"/>
              </a:rPr>
              <a:t> 9 </a:t>
            </a:r>
            <a:r>
              <a:rPr lang="ru-RU" dirty="0" err="1" smtClean="0">
                <a:latin typeface="Comic Sans MS" panose="030F0702030302020204" pitchFamily="66" charset="0"/>
                <a:cs typeface="Times New Roman" pitchFamily="18" charset="0"/>
              </a:rPr>
              <a:t>типін</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ажыратты</a:t>
            </a:r>
            <a:r>
              <a:rPr lang="ru-RU" dirty="0" smtClean="0">
                <a:latin typeface="Comic Sans MS" panose="030F0702030302020204" pitchFamily="66" charset="0"/>
                <a:cs typeface="Times New Roman" pitchFamily="18" charset="0"/>
              </a:rPr>
              <a:t>: </a:t>
            </a:r>
          </a:p>
          <a:p>
            <a:pPr>
              <a:lnSpc>
                <a:spcPct val="110000"/>
              </a:lnSpc>
              <a:spcBef>
                <a:spcPts val="0"/>
              </a:spcBef>
              <a:buNone/>
            </a:pPr>
            <a:r>
              <a:rPr lang="ru-RU" dirty="0" smtClean="0">
                <a:latin typeface="Comic Sans MS" panose="030F0702030302020204" pitchFamily="66" charset="0"/>
                <a:cs typeface="Times New Roman" pitchFamily="18" charset="0"/>
              </a:rPr>
              <a:t>1) </a:t>
            </a:r>
            <a:r>
              <a:rPr lang="ru-RU" dirty="0" err="1" smtClean="0">
                <a:latin typeface="Comic Sans MS" panose="030F0702030302020204" pitchFamily="66" charset="0"/>
                <a:cs typeface="Times New Roman" pitchFamily="18" charset="0"/>
              </a:rPr>
              <a:t>батпақ</a:t>
            </a:r>
            <a:r>
              <a:rPr lang="ru-RU" dirty="0" smtClean="0">
                <a:latin typeface="Comic Sans MS" panose="030F0702030302020204" pitchFamily="66" charset="0"/>
                <a:cs typeface="Times New Roman" pitchFamily="18" charset="0"/>
              </a:rPr>
              <a:t>; 2) рада; 3) </a:t>
            </a:r>
            <a:r>
              <a:rPr lang="ru-RU" dirty="0" err="1" smtClean="0">
                <a:latin typeface="Comic Sans MS" panose="030F0702030302020204" pitchFamily="66" charset="0"/>
                <a:cs typeface="Times New Roman" pitchFamily="18" charset="0"/>
              </a:rPr>
              <a:t>суболоть-қарағай ылғал топырақты</a:t>
            </a:r>
            <a:r>
              <a:rPr lang="ru-RU" dirty="0" smtClean="0">
                <a:latin typeface="Comic Sans MS" panose="030F0702030302020204" pitchFamily="66" charset="0"/>
                <a:cs typeface="Times New Roman" pitchFamily="18" charset="0"/>
              </a:rPr>
              <a:t>; 4) </a:t>
            </a:r>
            <a:r>
              <a:rPr lang="ru-RU" dirty="0" err="1" smtClean="0">
                <a:latin typeface="Comic Sans MS" panose="030F0702030302020204" pitchFamily="66" charset="0"/>
                <a:cs typeface="Times New Roman" pitchFamily="18" charset="0"/>
              </a:rPr>
              <a:t>согра-батпақты қарағай немесе</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шырша</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орманы</a:t>
            </a:r>
            <a:r>
              <a:rPr lang="ru-RU" dirty="0" smtClean="0">
                <a:latin typeface="Comic Sans MS" panose="030F0702030302020204" pitchFamily="66" charset="0"/>
                <a:cs typeface="Times New Roman" pitchFamily="18" charset="0"/>
              </a:rPr>
              <a:t>; 5) </a:t>
            </a:r>
            <a:r>
              <a:rPr lang="ru-RU" dirty="0" err="1" smtClean="0">
                <a:latin typeface="Comic Sans MS" panose="030F0702030302020204" pitchFamily="66" charset="0"/>
                <a:cs typeface="Times New Roman" pitchFamily="18" charset="0"/>
              </a:rPr>
              <a:t>ровнядь-саздақ ылғал топырақтағы шыршалық</a:t>
            </a:r>
            <a:r>
              <a:rPr lang="ru-RU" dirty="0" smtClean="0">
                <a:latin typeface="Comic Sans MS" panose="030F0702030302020204" pitchFamily="66" charset="0"/>
                <a:cs typeface="Times New Roman" pitchFamily="18" charset="0"/>
              </a:rPr>
              <a:t>; 6)холм –</a:t>
            </a:r>
            <a:r>
              <a:rPr lang="ru-RU" dirty="0" err="1" smtClean="0">
                <a:latin typeface="Comic Sans MS" panose="030F0702030302020204" pitchFamily="66" charset="0"/>
                <a:cs typeface="Times New Roman" pitchFamily="18" charset="0"/>
              </a:rPr>
              <a:t>көтерінкі жерлердегі</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шыршалық</a:t>
            </a:r>
            <a:r>
              <a:rPr lang="ru-RU" dirty="0" smtClean="0">
                <a:latin typeface="Comic Sans MS" panose="030F0702030302020204" pitchFamily="66" charset="0"/>
                <a:cs typeface="Times New Roman" pitchFamily="18" charset="0"/>
              </a:rPr>
              <a:t>;7) </a:t>
            </a:r>
            <a:r>
              <a:rPr lang="ru-RU" dirty="0" err="1" smtClean="0">
                <a:latin typeface="Comic Sans MS" panose="030F0702030302020204" pitchFamily="66" charset="0"/>
                <a:cs typeface="Times New Roman" pitchFamily="18" charset="0"/>
              </a:rPr>
              <a:t>сай</a:t>
            </a:r>
            <a:r>
              <a:rPr lang="ru-RU" dirty="0" smtClean="0">
                <a:latin typeface="Comic Sans MS" panose="030F0702030302020204" pitchFamily="66" charset="0"/>
                <a:cs typeface="Times New Roman" pitchFamily="18" charset="0"/>
              </a:rPr>
              <a:t>; 8) </a:t>
            </a:r>
            <a:r>
              <a:rPr lang="ru-RU" dirty="0" err="1" smtClean="0">
                <a:latin typeface="Comic Sans MS" panose="030F0702030302020204" pitchFamily="66" charset="0"/>
                <a:cs typeface="Times New Roman" pitchFamily="18" charset="0"/>
              </a:rPr>
              <a:t>қарағай орманы</a:t>
            </a:r>
            <a:r>
              <a:rPr lang="ru-RU" dirty="0" smtClean="0">
                <a:latin typeface="Comic Sans MS" panose="030F0702030302020204" pitchFamily="66" charset="0"/>
                <a:cs typeface="Times New Roman" pitchFamily="18" charset="0"/>
              </a:rPr>
              <a:t>; 9) </a:t>
            </a:r>
            <a:r>
              <a:rPr lang="ru-RU" dirty="0" err="1" smtClean="0">
                <a:latin typeface="Comic Sans MS" panose="030F0702030302020204" pitchFamily="66" charset="0"/>
                <a:cs typeface="Times New Roman" pitchFamily="18" charset="0"/>
              </a:rPr>
              <a:t>биль-ылғал топырақты қарағай</a:t>
            </a:r>
            <a:r>
              <a:rPr lang="ru-RU" dirty="0" smtClean="0">
                <a:latin typeface="Comic Sans MS" panose="030F0702030302020204" pitchFamily="66" charset="0"/>
                <a:cs typeface="Times New Roman" pitchFamily="18" charset="0"/>
              </a:rPr>
              <a:t>.</a:t>
            </a:r>
          </a:p>
          <a:p>
            <a:pPr>
              <a:lnSpc>
                <a:spcPct val="110000"/>
              </a:lnSpc>
              <a:spcBef>
                <a:spcPts val="0"/>
              </a:spcBef>
              <a:buNone/>
            </a:pPr>
            <a:r>
              <a:rPr lang="ru-RU" b="1" dirty="0" smtClean="0">
                <a:latin typeface="Comic Sans MS" panose="030F0702030302020204" pitchFamily="66" charset="0"/>
                <a:cs typeface="Times New Roman" pitchFamily="18" charset="0"/>
              </a:rPr>
              <a:t>П</a:t>
            </a:r>
            <a:r>
              <a:rPr lang="kk-KZ" b="1" dirty="0" smtClean="0">
                <a:latin typeface="Comic Sans MS" panose="030F0702030302020204" pitchFamily="66" charset="0"/>
                <a:cs typeface="Times New Roman" pitchFamily="18" charset="0"/>
              </a:rPr>
              <a:t>.</a:t>
            </a:r>
            <a:r>
              <a:rPr lang="ru-RU" b="1" dirty="0" err="1" smtClean="0">
                <a:latin typeface="Comic Sans MS" panose="030F0702030302020204" pitchFamily="66" charset="0"/>
                <a:cs typeface="Times New Roman" pitchFamily="18" charset="0"/>
              </a:rPr>
              <a:t>П.Серебренников</a:t>
            </a:r>
            <a:r>
              <a:rPr lang="ru-RU" b="1"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өз</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классификациясын</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ұсынды</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Ол</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шырша</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қарағай, жапырақты және аралас</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қылқанды-жалпақ жапырақты екпе</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ағаштарын </a:t>
            </a:r>
            <a:r>
              <a:rPr lang="ru-RU" dirty="0" smtClean="0">
                <a:latin typeface="Comic Sans MS" panose="030F0702030302020204" pitchFamily="66" charset="0"/>
                <a:cs typeface="Times New Roman" pitchFamily="18" charset="0"/>
              </a:rPr>
              <a:t>15 </a:t>
            </a:r>
            <a:r>
              <a:rPr lang="ru-RU" dirty="0" err="1" smtClean="0">
                <a:latin typeface="Comic Sans MS" panose="030F0702030302020204" pitchFamily="66" charset="0"/>
                <a:cs typeface="Times New Roman" pitchFamily="18" charset="0"/>
              </a:rPr>
              <a:t>типке</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бөлді</a:t>
            </a:r>
            <a:r>
              <a:rPr lang="ru-RU" dirty="0" smtClean="0">
                <a:latin typeface="Comic Sans MS" panose="030F0702030302020204" pitchFamily="66" charset="0"/>
                <a:cs typeface="Times New Roman" pitchFamily="18" charset="0"/>
              </a:rPr>
              <a:t>,</a:t>
            </a:r>
            <a:r>
              <a:rPr lang="ru-RU" dirty="0" err="1" smtClean="0">
                <a:latin typeface="Comic Sans MS" panose="030F0702030302020204" pitchFamily="66" charset="0"/>
                <a:cs typeface="Times New Roman" pitchFamily="18" charset="0"/>
              </a:rPr>
              <a:t>оларды</a:t>
            </a:r>
            <a:r>
              <a:rPr lang="ru-RU" dirty="0" smtClean="0">
                <a:latin typeface="Comic Sans MS" panose="030F0702030302020204" pitchFamily="66" charset="0"/>
                <a:cs typeface="Times New Roman" pitchFamily="18" charset="0"/>
              </a:rPr>
              <a:t> 2 </a:t>
            </a:r>
            <a:r>
              <a:rPr lang="ru-RU" dirty="0" err="1" smtClean="0">
                <a:latin typeface="Comic Sans MS" panose="030F0702030302020204" pitchFamily="66" charset="0"/>
                <a:cs typeface="Times New Roman" pitchFamily="18" charset="0"/>
              </a:rPr>
              <a:t>категорияға жатқызды </a:t>
            </a:r>
            <a:r>
              <a:rPr lang="ru-RU" dirty="0" smtClean="0">
                <a:latin typeface="Comic Sans MS" panose="030F0702030302020204" pitchFamily="66" charset="0"/>
                <a:cs typeface="Times New Roman" pitchFamily="18" charset="0"/>
              </a:rPr>
              <a:t>1) </a:t>
            </a:r>
            <a:r>
              <a:rPr lang="ru-RU" dirty="0" err="1" smtClean="0">
                <a:latin typeface="Comic Sans MS" panose="030F0702030302020204" pitchFamily="66" charset="0"/>
                <a:cs typeface="Times New Roman" pitchFamily="18" charset="0"/>
              </a:rPr>
              <a:t>құрғақ-ылғал және жаңа топырақты </a:t>
            </a:r>
            <a:r>
              <a:rPr lang="ru-RU" dirty="0" smtClean="0">
                <a:latin typeface="Comic Sans MS" panose="030F0702030302020204" pitchFamily="66" charset="0"/>
                <a:cs typeface="Times New Roman" pitchFamily="18" charset="0"/>
              </a:rPr>
              <a:t>2) </a:t>
            </a:r>
            <a:r>
              <a:rPr lang="ru-RU" dirty="0" err="1" smtClean="0">
                <a:latin typeface="Comic Sans MS" panose="030F0702030302020204" pitchFamily="66" charset="0"/>
                <a:cs typeface="Times New Roman" pitchFamily="18" charset="0"/>
              </a:rPr>
              <a:t>сулы</a:t>
            </a:r>
            <a:r>
              <a:rPr lang="ru-RU" dirty="0" smtClean="0">
                <a:latin typeface="Comic Sans MS" panose="030F0702030302020204" pitchFamily="66" charset="0"/>
                <a:cs typeface="Times New Roman" pitchFamily="18" charset="0"/>
              </a:rPr>
              <a:t>- </a:t>
            </a:r>
            <a:r>
              <a:rPr lang="ru-RU" dirty="0" err="1" smtClean="0">
                <a:latin typeface="Comic Sans MS" panose="030F0702030302020204" pitchFamily="66" charset="0"/>
                <a:cs typeface="Times New Roman" pitchFamily="18" charset="0"/>
              </a:rPr>
              <a:t>ылғал және батпақ топырақты</a:t>
            </a:r>
            <a:r>
              <a:rPr lang="ru-RU" dirty="0" smtClean="0">
                <a:latin typeface="Comic Sans MS" panose="030F0702030302020204" pitchFamily="66" charset="0"/>
                <a:cs typeface="Times New Roman" pitchFamily="18" charset="0"/>
              </a:rPr>
              <a:t>.</a:t>
            </a:r>
          </a:p>
          <a:p>
            <a:pPr>
              <a:buNone/>
            </a:pPr>
            <a:endParaRPr lang="ru-RU" dirty="0" smtClean="0"/>
          </a:p>
          <a:p>
            <a:pPr>
              <a:buNone/>
            </a:pPr>
            <a:endParaRPr lang="ru-RU" dirty="0"/>
          </a:p>
        </p:txBody>
      </p:sp>
    </p:spTree>
    <p:extLst>
      <p:ext uri="{BB962C8B-B14F-4D97-AF65-F5344CB8AC3E}">
        <p14:creationId xmlns:p14="http://schemas.microsoft.com/office/powerpoint/2010/main" val="1473060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07080" y="487537"/>
            <a:ext cx="6096000" cy="1920526"/>
          </a:xfrm>
          <a:prstGeom prst="rect">
            <a:avLst/>
          </a:prstGeom>
        </p:spPr>
        <p:txBody>
          <a:bodyPr>
            <a:spAutoFit/>
          </a:bodyPr>
          <a:lstStyle/>
          <a:p>
            <a:pPr>
              <a:lnSpc>
                <a:spcPct val="110000"/>
              </a:lnSpc>
              <a:spcBef>
                <a:spcPts val="0"/>
              </a:spcBef>
              <a:buNone/>
            </a:pPr>
            <a:r>
              <a:rPr lang="ru-RU" dirty="0" err="1">
                <a:latin typeface="Comic Sans MS" panose="030F0702030302020204" pitchFamily="66" charset="0"/>
                <a:cs typeface="Times New Roman" pitchFamily="18" charset="0"/>
              </a:rPr>
              <a:t>Орман</a:t>
            </a:r>
            <a:r>
              <a:rPr lang="ru-RU" dirty="0">
                <a:latin typeface="Comic Sans MS" panose="030F0702030302020204" pitchFamily="66" charset="0"/>
                <a:cs typeface="Times New Roman" pitchFamily="18" charset="0"/>
              </a:rPr>
              <a:t> – </a:t>
            </a:r>
            <a:r>
              <a:rPr lang="ru-RU" dirty="0" err="1">
                <a:latin typeface="Comic Sans MS" panose="030F0702030302020204" pitchFamily="66" charset="0"/>
                <a:cs typeface="Times New Roman" pitchFamily="18" charset="0"/>
              </a:rPr>
              <a:t>жер</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шарындағы</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климаттың</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жəне</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адамдардың</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шаруашылығы</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нəтижесінде</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өзгеретін</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ұзақ</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жылдық</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эволюциялық</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процестің</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өнімі</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Ормандардың</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континенттерде</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мемлекеттерде</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таралуы</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олардың</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ауданы</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құрамы</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жəне</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өнімділігі</a:t>
            </a:r>
            <a:r>
              <a:rPr lang="ru-RU" dirty="0">
                <a:latin typeface="Comic Sans MS" panose="030F0702030302020204" pitchFamily="66" charset="0"/>
                <a:cs typeface="Times New Roman" pitchFamily="18" charset="0"/>
              </a:rPr>
              <a:t> - </a:t>
            </a:r>
            <a:r>
              <a:rPr lang="ru-RU" dirty="0" err="1">
                <a:latin typeface="Comic Sans MS" panose="030F0702030302020204" pitchFamily="66" charset="0"/>
                <a:cs typeface="Times New Roman" pitchFamily="18" charset="0"/>
              </a:rPr>
              <a:t>адамдардың</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шаруашылық</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əрекеттерінің</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нəтижесі</a:t>
            </a:r>
            <a:r>
              <a:rPr lang="ru-RU" dirty="0">
                <a:latin typeface="Comic Sans MS" panose="030F0702030302020204" pitchFamily="66" charset="0"/>
                <a:cs typeface="Times New Roman" pitchFamily="18" charset="0"/>
              </a:rPr>
              <a:t>.</a:t>
            </a:r>
            <a:endParaRPr lang="ru-RU" dirty="0">
              <a:latin typeface="Comic Sans MS" panose="030F0702030302020204" pitchFamily="66" charset="0"/>
              <a:cs typeface="Times New Roman" pitchFamily="18" charset="0"/>
            </a:endParaRPr>
          </a:p>
        </p:txBody>
      </p:sp>
      <p:pic>
        <p:nvPicPr>
          <p:cNvPr id="3" name="Picture 2"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895" y="2625864"/>
            <a:ext cx="4776465" cy="31942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Таблица 54. Сосновые: вверху - лиственница сибирская (Larix sibirica) в Якутии (осенью); внизу - бор-беломошник под Ленинградом"/>
          <p:cNvPicPr>
            <a:picLocks noChangeAspect="1" noChangeArrowheads="1"/>
          </p:cNvPicPr>
          <p:nvPr/>
        </p:nvPicPr>
        <p:blipFill>
          <a:blip r:embed="rId3"/>
          <a:srcRect/>
          <a:stretch>
            <a:fillRect/>
          </a:stretch>
        </p:blipFill>
        <p:spPr bwMode="auto">
          <a:xfrm>
            <a:off x="6714400" y="2408063"/>
            <a:ext cx="5377359" cy="4079376"/>
          </a:xfrm>
          <a:prstGeom prst="rect">
            <a:avLst/>
          </a:prstGeom>
          <a:noFill/>
        </p:spPr>
      </p:pic>
    </p:spTree>
    <p:extLst>
      <p:ext uri="{BB962C8B-B14F-4D97-AF65-F5344CB8AC3E}">
        <p14:creationId xmlns:p14="http://schemas.microsoft.com/office/powerpoint/2010/main" val="1420662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981200" y="285728"/>
            <a:ext cx="8258204" cy="6188224"/>
          </a:xfrm>
        </p:spPr>
        <p:txBody>
          <a:bodyPr>
            <a:normAutofit fontScale="92500" lnSpcReduction="10000"/>
          </a:bodyPr>
          <a:lstStyle/>
          <a:p>
            <a:pPr>
              <a:buNone/>
            </a:pPr>
            <a:r>
              <a:rPr lang="ru-RU" sz="2800" dirty="0" err="1">
                <a:latin typeface="Comic Sans MS" panose="030F0702030302020204" pitchFamily="66" charset="0"/>
                <a:cs typeface="Times New Roman" pitchFamily="18" charset="0"/>
              </a:rPr>
              <a:t>Ормандар</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типтері</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ілімінің негізін</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қалаушы </a:t>
            </a:r>
            <a:r>
              <a:rPr lang="ru-RU" sz="2800" b="1" dirty="0">
                <a:latin typeface="Comic Sans MS" panose="030F0702030302020204" pitchFamily="66" charset="0"/>
                <a:cs typeface="Times New Roman" pitchFamily="18" charset="0"/>
              </a:rPr>
              <a:t>Г.Ф.Морозов </a:t>
            </a:r>
            <a:r>
              <a:rPr lang="ru-RU" sz="2800" dirty="0" err="1">
                <a:latin typeface="Comic Sans MS" panose="030F0702030302020204" pitchFamily="66" charset="0"/>
                <a:cs typeface="Times New Roman" pitchFamily="18" charset="0"/>
              </a:rPr>
              <a:t>болды</a:t>
            </a:r>
            <a:r>
              <a:rPr lang="ru-RU" sz="2800" dirty="0">
                <a:latin typeface="Comic Sans MS" panose="030F0702030302020204" pitchFamily="66" charset="0"/>
                <a:cs typeface="Times New Roman" pitchFamily="18" charset="0"/>
              </a:rPr>
              <a:t>. Оны </a:t>
            </a:r>
            <a:r>
              <a:rPr lang="ru-RU" sz="2800" dirty="0" err="1">
                <a:latin typeface="Comic Sans MS" panose="030F0702030302020204" pitchFamily="66" charset="0"/>
                <a:cs typeface="Times New Roman" pitchFamily="18" charset="0"/>
              </a:rPr>
              <a:t>бірінші</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типолог</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деуге</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болады</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Ол</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ең алғаш рет</a:t>
            </a:r>
            <a:r>
              <a:rPr lang="ru-RU" sz="2800" dirty="0">
                <a:latin typeface="Comic Sans MS" panose="030F0702030302020204" pitchFamily="66" charset="0"/>
                <a:cs typeface="Times New Roman" pitchFamily="18" charset="0"/>
              </a:rPr>
              <a:t>:</a:t>
            </a:r>
          </a:p>
          <a:p>
            <a:pPr>
              <a:buFont typeface="Wingdings" pitchFamily="2" charset="2"/>
              <a:buChar char="q"/>
            </a:pPr>
            <a:r>
              <a:rPr lang="ru-RU" sz="2800" dirty="0" err="1">
                <a:latin typeface="Comic Sans MS" panose="030F0702030302020204" pitchFamily="66" charset="0"/>
                <a:cs typeface="Times New Roman" pitchFamily="18" charset="0"/>
              </a:rPr>
              <a:t>Шаруашылық қызметте орман</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типологиясын</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кеңінен пайдаланудың қажеттігін дəлелдеді.</a:t>
            </a:r>
            <a:endParaRPr lang="ru-RU" sz="2800" dirty="0">
              <a:latin typeface="Comic Sans MS" panose="030F0702030302020204" pitchFamily="66" charset="0"/>
              <a:cs typeface="Times New Roman" pitchFamily="18" charset="0"/>
            </a:endParaRPr>
          </a:p>
          <a:p>
            <a:pPr>
              <a:buFont typeface="Wingdings" pitchFamily="2" charset="2"/>
              <a:buChar char="q"/>
            </a:pPr>
            <a:r>
              <a:rPr lang="ru-RU" sz="2800" dirty="0" err="1">
                <a:latin typeface="Comic Sans MS" panose="030F0702030302020204" pitchFamily="66" charset="0"/>
                <a:cs typeface="Times New Roman" pitchFamily="18" charset="0"/>
              </a:rPr>
              <a:t>Орман</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типологиясы</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ілімін</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методологиялық тұрғыдан (қазір </a:t>
            </a:r>
            <a:r>
              <a:rPr lang="ru-RU" sz="2800" dirty="0">
                <a:latin typeface="Comic Sans MS" panose="030F0702030302020204" pitchFamily="66" charset="0"/>
                <a:cs typeface="Times New Roman" pitchFamily="18" charset="0"/>
              </a:rPr>
              <a:t>оны </a:t>
            </a:r>
            <a:r>
              <a:rPr lang="ru-RU" sz="2800" dirty="0" err="1">
                <a:latin typeface="Comic Sans MS" panose="030F0702030302020204" pitchFamily="66" charset="0"/>
                <a:cs typeface="Times New Roman" pitchFamily="18" charset="0"/>
              </a:rPr>
              <a:t>табиғатты зерттеудің жүйелі тəсілі деп</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атайды</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теориялық дəлелдеді</a:t>
            </a:r>
            <a:r>
              <a:rPr lang="ru-RU" sz="2800" dirty="0">
                <a:latin typeface="Comic Sans MS" panose="030F0702030302020204" pitchFamily="66" charset="0"/>
                <a:cs typeface="Times New Roman" pitchFamily="18" charset="0"/>
              </a:rPr>
              <a:t>.</a:t>
            </a:r>
          </a:p>
          <a:p>
            <a:pPr>
              <a:buFont typeface="Wingdings" pitchFamily="2" charset="2"/>
              <a:buChar char="q"/>
            </a:pPr>
            <a:r>
              <a:rPr lang="ru-RU" sz="2800" dirty="0" err="1">
                <a:latin typeface="Comic Sans MS" panose="030F0702030302020204" pitchFamily="66" charset="0"/>
                <a:cs typeface="Times New Roman" pitchFamily="18" charset="0"/>
              </a:rPr>
              <a:t>Орман</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типологиясын</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орман</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туралы</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ілімнің </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ормантанудың бір</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бөлімі етті</a:t>
            </a:r>
            <a:r>
              <a:rPr lang="ru-RU" sz="2800" dirty="0">
                <a:latin typeface="Comic Sans MS" panose="030F0702030302020204" pitchFamily="66" charset="0"/>
                <a:cs typeface="Times New Roman" pitchFamily="18" charset="0"/>
              </a:rPr>
              <a:t>.</a:t>
            </a:r>
          </a:p>
          <a:p>
            <a:pPr>
              <a:buFont typeface="Wingdings" pitchFamily="2" charset="2"/>
              <a:buChar char="q"/>
            </a:pPr>
            <a:r>
              <a:rPr lang="ru-RU" sz="2800" dirty="0" err="1">
                <a:latin typeface="Comic Sans MS" panose="030F0702030302020204" pitchFamily="66" charset="0"/>
                <a:cs typeface="Times New Roman" pitchFamily="18" charset="0"/>
              </a:rPr>
              <a:t>Сол</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замандағы орман</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типтері</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туралы</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тəжірибені жəне оларды</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шаруашылықта пайдалануды</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талдап</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жалпы</a:t>
            </a:r>
            <a:r>
              <a:rPr lang="ru-RU" sz="2800" dirty="0">
                <a:latin typeface="Comic Sans MS" panose="030F0702030302020204" pitchFamily="66" charset="0"/>
                <a:cs typeface="Times New Roman" pitchFamily="18" charset="0"/>
              </a:rPr>
              <a:t> </a:t>
            </a:r>
            <a:r>
              <a:rPr lang="ru-RU" sz="2800" dirty="0" err="1">
                <a:latin typeface="Comic Sans MS" panose="030F0702030302020204" pitchFamily="66" charset="0"/>
                <a:cs typeface="Times New Roman" pitchFamily="18" charset="0"/>
              </a:rPr>
              <a:t>қорытынды жасады</a:t>
            </a:r>
            <a:r>
              <a:rPr lang="ru-RU" sz="2800" dirty="0">
                <a:latin typeface="Comic Sans MS" panose="030F0702030302020204" pitchFamily="66" charset="0"/>
                <a:cs typeface="Times New Roman" pitchFamily="18" charset="0"/>
              </a:rPr>
              <a:t>.</a:t>
            </a:r>
          </a:p>
          <a:p>
            <a:pPr>
              <a:buNone/>
            </a:pPr>
            <a:endParaRPr lang="ru-RU" dirty="0"/>
          </a:p>
        </p:txBody>
      </p:sp>
    </p:spTree>
    <p:extLst>
      <p:ext uri="{BB962C8B-B14F-4D97-AF65-F5344CB8AC3E}">
        <p14:creationId xmlns:p14="http://schemas.microsoft.com/office/powerpoint/2010/main" val="33024818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981200" y="214290"/>
            <a:ext cx="8329642" cy="6259662"/>
          </a:xfrm>
        </p:spPr>
        <p:txBody>
          <a:bodyPr>
            <a:normAutofit/>
          </a:bodyPr>
          <a:lstStyle/>
          <a:p>
            <a:pPr>
              <a:buNone/>
            </a:pPr>
            <a:r>
              <a:rPr lang="ru-RU" dirty="0" smtClean="0">
                <a:latin typeface="Comic Sans MS" panose="030F0702030302020204" pitchFamily="66" charset="0"/>
              </a:rPr>
              <a:t>В.Н. Сукачев </a:t>
            </a:r>
            <a:r>
              <a:rPr lang="ru-RU" dirty="0" err="1" smtClean="0">
                <a:latin typeface="Comic Sans MS" panose="030F0702030302020204" pitchFamily="66" charset="0"/>
              </a:rPr>
              <a:t>эдафикалық жағдайға сəйкес ормандар</a:t>
            </a:r>
            <a:r>
              <a:rPr lang="ru-RU" dirty="0" smtClean="0">
                <a:latin typeface="Comic Sans MS" panose="030F0702030302020204" pitchFamily="66" charset="0"/>
              </a:rPr>
              <a:t> </a:t>
            </a:r>
            <a:r>
              <a:rPr lang="ru-RU" dirty="0" err="1" smtClean="0">
                <a:latin typeface="Comic Sans MS" panose="030F0702030302020204" pitchFamily="66" charset="0"/>
              </a:rPr>
              <a:t>типінің </a:t>
            </a:r>
            <a:r>
              <a:rPr lang="ru-RU" dirty="0" smtClean="0">
                <a:latin typeface="Comic Sans MS" panose="030F0702030302020204" pitchFamily="66" charset="0"/>
              </a:rPr>
              <a:t>5 </a:t>
            </a:r>
            <a:r>
              <a:rPr lang="ru-RU" dirty="0" err="1" smtClean="0">
                <a:latin typeface="Comic Sans MS" panose="030F0702030302020204" pitchFamily="66" charset="0"/>
              </a:rPr>
              <a:t>тобын</a:t>
            </a:r>
            <a:r>
              <a:rPr lang="ru-RU" dirty="0" smtClean="0">
                <a:latin typeface="Comic Sans MS" panose="030F0702030302020204" pitchFamily="66" charset="0"/>
              </a:rPr>
              <a:t> </a:t>
            </a:r>
            <a:r>
              <a:rPr lang="ru-RU" dirty="0" err="1" smtClean="0">
                <a:latin typeface="Comic Sans MS" panose="030F0702030302020204" pitchFamily="66" charset="0"/>
              </a:rPr>
              <a:t>ажыратты</a:t>
            </a:r>
            <a:r>
              <a:rPr lang="ru-RU" dirty="0" smtClean="0">
                <a:latin typeface="Comic Sans MS" panose="030F0702030302020204" pitchFamily="66" charset="0"/>
              </a:rPr>
              <a:t>:</a:t>
            </a:r>
          </a:p>
          <a:p>
            <a:pPr marL="457200" indent="-457200">
              <a:buFont typeface="+mj-lt"/>
              <a:buAutoNum type="arabicPeriod"/>
            </a:pPr>
            <a:r>
              <a:rPr lang="ru-RU" dirty="0" err="1" smtClean="0">
                <a:latin typeface="Comic Sans MS" panose="030F0702030302020204" pitchFamily="66" charset="0"/>
              </a:rPr>
              <a:t>Шыршалықтар </a:t>
            </a:r>
            <a:r>
              <a:rPr lang="ru-RU" dirty="0" smtClean="0">
                <a:latin typeface="Comic Sans MS" panose="030F0702030302020204" pitchFamily="66" charset="0"/>
              </a:rPr>
              <a:t>– </a:t>
            </a:r>
            <a:r>
              <a:rPr lang="ru-RU" dirty="0" err="1" smtClean="0">
                <a:latin typeface="Comic Sans MS" panose="030F0702030302020204" pitchFamily="66" charset="0"/>
              </a:rPr>
              <a:t>жасыл</a:t>
            </a:r>
            <a:r>
              <a:rPr lang="ru-RU" dirty="0" smtClean="0">
                <a:latin typeface="Comic Sans MS" panose="030F0702030302020204" pitchFamily="66" charset="0"/>
              </a:rPr>
              <a:t> </a:t>
            </a:r>
            <a:r>
              <a:rPr lang="ru-RU" dirty="0" err="1" smtClean="0">
                <a:latin typeface="Comic Sans MS" panose="030F0702030302020204" pitchFamily="66" charset="0"/>
              </a:rPr>
              <a:t>мүктер.</a:t>
            </a:r>
            <a:r>
              <a:rPr lang="ru-RU" dirty="0" smtClean="0">
                <a:latin typeface="Comic Sans MS" panose="030F0702030302020204" pitchFamily="66" charset="0"/>
              </a:rPr>
              <a:t> Рельеф </a:t>
            </a:r>
            <a:r>
              <a:rPr lang="ru-RU" dirty="0" err="1" smtClean="0">
                <a:latin typeface="Comic Sans MS" panose="030F0702030302020204" pitchFamily="66" charset="0"/>
              </a:rPr>
              <a:t>жеткілікті</a:t>
            </a:r>
            <a:r>
              <a:rPr lang="ru-RU" dirty="0" smtClean="0">
                <a:latin typeface="Comic Sans MS" panose="030F0702030302020204" pitchFamily="66" charset="0"/>
              </a:rPr>
              <a:t> </a:t>
            </a:r>
            <a:r>
              <a:rPr lang="ru-RU" dirty="0" err="1" smtClean="0">
                <a:latin typeface="Comic Sans MS" panose="030F0702030302020204" pitchFamily="66" charset="0"/>
              </a:rPr>
              <a:t>дамыған</a:t>
            </a:r>
            <a:r>
              <a:rPr lang="ru-RU" dirty="0" smtClean="0">
                <a:latin typeface="Comic Sans MS" panose="030F0702030302020204" pitchFamily="66" charset="0"/>
              </a:rPr>
              <a:t>, </a:t>
            </a:r>
            <a:r>
              <a:rPr lang="ru-RU" dirty="0" err="1" smtClean="0">
                <a:latin typeface="Comic Sans MS" panose="030F0702030302020204" pitchFamily="66" charset="0"/>
              </a:rPr>
              <a:t>топырағы </a:t>
            </a:r>
            <a:r>
              <a:rPr lang="ru-RU" dirty="0" smtClean="0">
                <a:latin typeface="Comic Sans MS" panose="030F0702030302020204" pitchFamily="66" charset="0"/>
              </a:rPr>
              <a:t>бай, </a:t>
            </a:r>
            <a:r>
              <a:rPr lang="ru-RU" dirty="0" err="1" smtClean="0">
                <a:latin typeface="Comic Sans MS" panose="030F0702030302020204" pitchFamily="66" charset="0"/>
              </a:rPr>
              <a:t>дренаждалған.</a:t>
            </a:r>
            <a:endParaRPr lang="ru-RU" dirty="0" smtClean="0">
              <a:latin typeface="Comic Sans MS" panose="030F0702030302020204" pitchFamily="66" charset="0"/>
            </a:endParaRPr>
          </a:p>
          <a:p>
            <a:pPr marL="457200" indent="-457200">
              <a:buFont typeface="+mj-lt"/>
              <a:buAutoNum type="arabicPeriod"/>
            </a:pPr>
            <a:r>
              <a:rPr lang="ru-RU" dirty="0" err="1" smtClean="0">
                <a:latin typeface="Comic Sans MS" panose="030F0702030302020204" pitchFamily="66" charset="0"/>
              </a:rPr>
              <a:t>Шыршалықтар </a:t>
            </a:r>
            <a:r>
              <a:rPr lang="ru-RU" dirty="0" smtClean="0">
                <a:latin typeface="Comic Sans MS" panose="030F0702030302020204" pitchFamily="66" charset="0"/>
              </a:rPr>
              <a:t>– </a:t>
            </a:r>
            <a:r>
              <a:rPr lang="ru-RU" dirty="0" err="1" smtClean="0">
                <a:latin typeface="Comic Sans MS" panose="030F0702030302020204" pitchFamily="66" charset="0"/>
              </a:rPr>
              <a:t>көкек зығыры.</a:t>
            </a:r>
            <a:r>
              <a:rPr lang="ru-RU" dirty="0" smtClean="0">
                <a:latin typeface="Comic Sans MS" panose="030F0702030302020204" pitchFamily="66" charset="0"/>
              </a:rPr>
              <a:t> Рельеф аз </a:t>
            </a:r>
            <a:r>
              <a:rPr lang="ru-RU" dirty="0" err="1" smtClean="0">
                <a:latin typeface="Comic Sans MS" panose="030F0702030302020204" pitchFamily="66" charset="0"/>
              </a:rPr>
              <a:t>дамыған</a:t>
            </a:r>
            <a:r>
              <a:rPr lang="ru-RU" dirty="0" smtClean="0">
                <a:latin typeface="Comic Sans MS" panose="030F0702030302020204" pitchFamily="66" charset="0"/>
              </a:rPr>
              <a:t>. </a:t>
            </a:r>
            <a:r>
              <a:rPr lang="kk-KZ" dirty="0" smtClean="0">
                <a:latin typeface="Comic Sans MS" panose="030F0702030302020204" pitchFamily="66" charset="0"/>
              </a:rPr>
              <a:t>Топырақтары жоғарыдағыдай бірақ батпақтанған.</a:t>
            </a:r>
            <a:endParaRPr lang="ru-RU" dirty="0" smtClean="0">
              <a:latin typeface="Comic Sans MS" panose="030F0702030302020204" pitchFamily="66" charset="0"/>
            </a:endParaRPr>
          </a:p>
          <a:p>
            <a:pPr marL="457200" indent="-457200">
              <a:buFont typeface="+mj-lt"/>
              <a:buAutoNum type="arabicPeriod"/>
            </a:pPr>
            <a:r>
              <a:rPr lang="kk-KZ" dirty="0" smtClean="0">
                <a:latin typeface="Comic Sans MS" panose="030F0702030302020204" pitchFamily="66" charset="0"/>
              </a:rPr>
              <a:t>Сфагнумды-шыршалықтар. Рельеф жазық немесе ойпаттау, топырақ батпақтанған.</a:t>
            </a:r>
            <a:endParaRPr lang="ru-RU" dirty="0" smtClean="0">
              <a:latin typeface="Comic Sans MS" panose="030F0702030302020204" pitchFamily="66" charset="0"/>
            </a:endParaRPr>
          </a:p>
          <a:p>
            <a:pPr marL="457200" indent="-457200">
              <a:buFont typeface="+mj-lt"/>
              <a:buAutoNum type="arabicPeriod"/>
            </a:pPr>
            <a:r>
              <a:rPr lang="kk-KZ" dirty="0" smtClean="0">
                <a:latin typeface="Comic Sans MS" panose="030F0702030302020204" pitchFamily="66" charset="0"/>
              </a:rPr>
              <a:t>Шөпті шыршалықтар. Сайлардың табаны топырақтары батпақтанған, бірақ ағынды суменен.</a:t>
            </a:r>
            <a:endParaRPr lang="ru-RU" dirty="0" smtClean="0">
              <a:latin typeface="Comic Sans MS" panose="030F0702030302020204" pitchFamily="66" charset="0"/>
            </a:endParaRPr>
          </a:p>
          <a:p>
            <a:pPr marL="457200" indent="-457200">
              <a:buFont typeface="+mj-lt"/>
              <a:buAutoNum type="arabicPeriod"/>
            </a:pPr>
            <a:r>
              <a:rPr lang="kk-KZ" dirty="0" smtClean="0">
                <a:latin typeface="Comic Sans MS" panose="030F0702030302020204" pitchFamily="66" charset="0"/>
              </a:rPr>
              <a:t>Күрделі шыршалықтар. Топырақтары бай, жақсы дренаждалған, əк қабаттары жақын орналасқан.</a:t>
            </a:r>
            <a:endParaRPr lang="ru-RU" dirty="0" smtClean="0">
              <a:latin typeface="Comic Sans MS" panose="030F0702030302020204" pitchFamily="66" charset="0"/>
            </a:endParaRPr>
          </a:p>
          <a:p>
            <a:pPr>
              <a:buNone/>
            </a:pPr>
            <a:endParaRPr lang="ru-RU" dirty="0"/>
          </a:p>
        </p:txBody>
      </p:sp>
    </p:spTree>
    <p:extLst>
      <p:ext uri="{BB962C8B-B14F-4D97-AF65-F5344CB8AC3E}">
        <p14:creationId xmlns:p14="http://schemas.microsoft.com/office/powerpoint/2010/main" val="15241983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524000" y="285728"/>
            <a:ext cx="6660232" cy="6572272"/>
          </a:xfrm>
        </p:spPr>
        <p:txBody>
          <a:bodyPr>
            <a:normAutofit fontScale="40000" lnSpcReduction="20000"/>
          </a:bodyPr>
          <a:lstStyle/>
          <a:p>
            <a:pPr>
              <a:lnSpc>
                <a:spcPct val="120000"/>
              </a:lnSpc>
              <a:spcBef>
                <a:spcPts val="0"/>
              </a:spcBef>
              <a:buNone/>
            </a:pPr>
            <a:r>
              <a:rPr lang="kk-KZ" sz="4800" dirty="0">
                <a:latin typeface="Comic Sans MS" panose="030F0702030302020204" pitchFamily="66" charset="0"/>
                <a:cs typeface="Times New Roman" pitchFamily="18" charset="0"/>
              </a:rPr>
              <a:t>Орман типологиясын зерттеудің екінші бағыты </a:t>
            </a:r>
            <a:r>
              <a:rPr lang="kk-KZ" sz="4800" b="1" dirty="0">
                <a:latin typeface="Comic Sans MS" panose="030F0702030302020204" pitchFamily="66" charset="0"/>
                <a:cs typeface="Times New Roman" pitchFamily="18" charset="0"/>
              </a:rPr>
              <a:t>А.А.Крюденер, Е.В.Алексеев, Б.С.Погребняк </a:t>
            </a:r>
            <a:r>
              <a:rPr lang="kk-KZ" sz="4800" dirty="0">
                <a:latin typeface="Comic Sans MS" panose="030F0702030302020204" pitchFamily="66" charset="0"/>
                <a:cs typeface="Times New Roman" pitchFamily="18" charset="0"/>
              </a:rPr>
              <a:t>жұмыстарына байланысты.</a:t>
            </a:r>
          </a:p>
          <a:p>
            <a:pPr>
              <a:lnSpc>
                <a:spcPct val="120000"/>
              </a:lnSpc>
              <a:spcBef>
                <a:spcPts val="0"/>
              </a:spcBef>
              <a:buNone/>
            </a:pPr>
            <a:r>
              <a:rPr lang="kk-KZ" sz="4800" dirty="0">
                <a:latin typeface="Comic Sans MS" panose="030F0702030302020204" pitchFamily="66" charset="0"/>
                <a:cs typeface="Times New Roman" pitchFamily="18" charset="0"/>
              </a:rPr>
              <a:t>XX ғасырдың басында топырақ зерттеу бағытындағы жұмыстар </a:t>
            </a:r>
            <a:r>
              <a:rPr lang="kk-KZ" sz="4800" b="1" dirty="0">
                <a:latin typeface="Comic Sans MS" panose="030F0702030302020204" pitchFamily="66" charset="0"/>
                <a:cs typeface="Times New Roman" pitchFamily="18" charset="0"/>
              </a:rPr>
              <a:t>А.А.Крюденерге </a:t>
            </a:r>
            <a:r>
              <a:rPr lang="kk-KZ" sz="4800" dirty="0">
                <a:latin typeface="Comic Sans MS" panose="030F0702030302020204" pitchFamily="66" charset="0"/>
                <a:cs typeface="Times New Roman" pitchFamily="18" charset="0"/>
              </a:rPr>
              <a:t>байланысты болды. Оның жұмыстары экспедицияларда жиналған бай материалдарға байланысты. Типтердің диагностикалық белгілері: топырақ ылғалдылығы жəне оның механикалық құрамы.</a:t>
            </a:r>
          </a:p>
          <a:p>
            <a:pPr>
              <a:lnSpc>
                <a:spcPct val="120000"/>
              </a:lnSpc>
              <a:spcBef>
                <a:spcPts val="0"/>
              </a:spcBef>
              <a:buNone/>
            </a:pPr>
            <a:r>
              <a:rPr lang="kk-KZ" sz="4800" b="1" dirty="0">
                <a:latin typeface="Comic Sans MS" panose="030F0702030302020204" pitchFamily="66" charset="0"/>
                <a:cs typeface="Times New Roman" pitchFamily="18" charset="0"/>
              </a:rPr>
              <a:t>Е.В.Алексеев</a:t>
            </a:r>
            <a:r>
              <a:rPr lang="kk-KZ" sz="4800" dirty="0">
                <a:latin typeface="Comic Sans MS" panose="030F0702030302020204" pitchFamily="66" charset="0"/>
                <a:cs typeface="Times New Roman" pitchFamily="18" charset="0"/>
              </a:rPr>
              <a:t> те ормандар типтерінің 2 тобын бөлген:</a:t>
            </a:r>
            <a:endParaRPr lang="ru-RU" sz="4800" dirty="0">
              <a:latin typeface="Comic Sans MS" panose="030F0702030302020204" pitchFamily="66" charset="0"/>
              <a:cs typeface="Times New Roman" pitchFamily="18" charset="0"/>
            </a:endParaRPr>
          </a:p>
          <a:p>
            <a:pPr>
              <a:lnSpc>
                <a:spcPct val="120000"/>
              </a:lnSpc>
              <a:spcBef>
                <a:spcPts val="0"/>
              </a:spcBef>
              <a:buNone/>
            </a:pPr>
            <a:r>
              <a:rPr lang="kk-KZ" sz="4800" dirty="0">
                <a:latin typeface="Comic Sans MS" panose="030F0702030302020204" pitchFamily="66" charset="0"/>
                <a:cs typeface="Times New Roman" pitchFamily="18" charset="0"/>
              </a:rPr>
              <a:t>1) құрғақтағы (қылқан жапырақты орман, қарағай орманы, емен тоғайы жəне т.б.)</a:t>
            </a:r>
            <a:endParaRPr lang="ru-RU" sz="4800" dirty="0">
              <a:latin typeface="Comic Sans MS" panose="030F0702030302020204" pitchFamily="66" charset="0"/>
              <a:cs typeface="Times New Roman" pitchFamily="18" charset="0"/>
            </a:endParaRPr>
          </a:p>
          <a:p>
            <a:pPr>
              <a:lnSpc>
                <a:spcPct val="120000"/>
              </a:lnSpc>
              <a:spcBef>
                <a:spcPts val="0"/>
              </a:spcBef>
              <a:buNone/>
            </a:pPr>
            <a:r>
              <a:rPr lang="kk-KZ" sz="4800" dirty="0">
                <a:latin typeface="Comic Sans MS" panose="030F0702030302020204" pitchFamily="66" charset="0"/>
                <a:cs typeface="Times New Roman" pitchFamily="18" charset="0"/>
              </a:rPr>
              <a:t>2) ылғалдағы (қарағайлар, қайыңдар жəне шымтезектердегі ольшанниктер) деп.</a:t>
            </a:r>
            <a:endParaRPr lang="ru-RU" sz="4800" dirty="0">
              <a:latin typeface="Comic Sans MS" panose="030F0702030302020204" pitchFamily="66" charset="0"/>
              <a:cs typeface="Times New Roman" pitchFamily="18" charset="0"/>
            </a:endParaRPr>
          </a:p>
          <a:p>
            <a:pPr>
              <a:lnSpc>
                <a:spcPct val="120000"/>
              </a:lnSpc>
              <a:spcBef>
                <a:spcPts val="0"/>
              </a:spcBef>
              <a:buNone/>
            </a:pPr>
            <a:r>
              <a:rPr lang="kk-KZ" sz="4800" dirty="0">
                <a:latin typeface="Comic Sans MS" panose="030F0702030302020204" pitchFamily="66" charset="0"/>
                <a:cs typeface="Times New Roman" pitchFamily="18" charset="0"/>
              </a:rPr>
              <a:t>Барлық типтерді ол үшке бөлді:</a:t>
            </a:r>
            <a:endParaRPr lang="ru-RU" sz="4800" dirty="0">
              <a:latin typeface="Comic Sans MS" panose="030F0702030302020204" pitchFamily="66" charset="0"/>
              <a:cs typeface="Times New Roman" pitchFamily="18" charset="0"/>
            </a:endParaRPr>
          </a:p>
          <a:p>
            <a:pPr>
              <a:lnSpc>
                <a:spcPct val="120000"/>
              </a:lnSpc>
              <a:spcBef>
                <a:spcPts val="0"/>
              </a:spcBef>
              <a:buNone/>
            </a:pPr>
            <a:r>
              <a:rPr lang="kk-KZ" sz="4800" dirty="0">
                <a:latin typeface="Comic Sans MS" panose="030F0702030302020204" pitchFamily="66" charset="0"/>
                <a:cs typeface="Times New Roman" pitchFamily="18" charset="0"/>
              </a:rPr>
              <a:t>1. Негізгі,</a:t>
            </a:r>
            <a:endParaRPr lang="ru-RU" sz="4800" dirty="0">
              <a:latin typeface="Comic Sans MS" panose="030F0702030302020204" pitchFamily="66" charset="0"/>
              <a:cs typeface="Times New Roman" pitchFamily="18" charset="0"/>
            </a:endParaRPr>
          </a:p>
          <a:p>
            <a:pPr>
              <a:lnSpc>
                <a:spcPct val="120000"/>
              </a:lnSpc>
              <a:spcBef>
                <a:spcPts val="0"/>
              </a:spcBef>
              <a:buNone/>
            </a:pPr>
            <a:r>
              <a:rPr lang="kk-KZ" sz="4800" dirty="0">
                <a:latin typeface="Comic Sans MS" panose="030F0702030302020204" pitchFamily="66" charset="0"/>
                <a:cs typeface="Times New Roman" pitchFamily="18" charset="0"/>
              </a:rPr>
              <a:t>2. Уақытша,</a:t>
            </a:r>
            <a:endParaRPr lang="ru-RU" sz="4800" dirty="0">
              <a:latin typeface="Comic Sans MS" panose="030F0702030302020204" pitchFamily="66" charset="0"/>
              <a:cs typeface="Times New Roman" pitchFamily="18" charset="0"/>
            </a:endParaRPr>
          </a:p>
          <a:p>
            <a:pPr>
              <a:lnSpc>
                <a:spcPct val="120000"/>
              </a:lnSpc>
              <a:spcBef>
                <a:spcPts val="0"/>
              </a:spcBef>
              <a:buNone/>
            </a:pPr>
            <a:r>
              <a:rPr lang="kk-KZ" sz="4800" dirty="0">
                <a:latin typeface="Comic Sans MS" panose="030F0702030302020204" pitchFamily="66" charset="0"/>
                <a:cs typeface="Times New Roman" pitchFamily="18" charset="0"/>
              </a:rPr>
              <a:t>3. Кездейсоқ (эрозияланған, айдалған жерлерде жəне т.б.)</a:t>
            </a:r>
            <a:endParaRPr lang="ru-RU" sz="4800" dirty="0">
              <a:latin typeface="Comic Sans MS" panose="030F0702030302020204" pitchFamily="66" charset="0"/>
              <a:cs typeface="Times New Roman" pitchFamily="18" charset="0"/>
            </a:endParaRPr>
          </a:p>
          <a:p>
            <a:pPr>
              <a:lnSpc>
                <a:spcPct val="120000"/>
              </a:lnSpc>
              <a:spcBef>
                <a:spcPts val="0"/>
              </a:spcBef>
              <a:buNone/>
            </a:pPr>
            <a:r>
              <a:rPr lang="kk-KZ" sz="4800" dirty="0">
                <a:latin typeface="Comic Sans MS" panose="030F0702030302020204" pitchFamily="66" charset="0"/>
                <a:cs typeface="Times New Roman" pitchFamily="18" charset="0"/>
              </a:rPr>
              <a:t>Е.В.Алексеев орман типін бөлгенде таза шаруашылық критериясын пайдалану қажеттігін айтты.</a:t>
            </a:r>
            <a:endParaRPr lang="ru-RU" sz="4800" dirty="0">
              <a:latin typeface="Comic Sans MS" panose="030F0702030302020204" pitchFamily="66" charset="0"/>
              <a:cs typeface="Times New Roman" pitchFamily="18" charset="0"/>
            </a:endParaRPr>
          </a:p>
          <a:p>
            <a:pPr>
              <a:buNone/>
            </a:pPr>
            <a:endParaRPr lang="kk-KZ" sz="2700" dirty="0">
              <a:latin typeface="Times New Roman" pitchFamily="18" charset="0"/>
              <a:cs typeface="Times New Roman" pitchFamily="18" charset="0"/>
            </a:endParaRPr>
          </a:p>
          <a:p>
            <a:pPr>
              <a:buNone/>
            </a:pPr>
            <a:endParaRPr lang="kk-KZ" sz="2700" dirty="0">
              <a:latin typeface="Times New Roman" pitchFamily="18" charset="0"/>
              <a:cs typeface="Times New Roman" pitchFamily="18" charset="0"/>
            </a:endParaRPr>
          </a:p>
          <a:p>
            <a:pPr>
              <a:buNone/>
            </a:pPr>
            <a:endParaRPr lang="ru-RU" dirty="0" smtClean="0"/>
          </a:p>
          <a:p>
            <a:pPr>
              <a:buNone/>
            </a:pPr>
            <a:endParaRPr lang="ru-RU" dirty="0"/>
          </a:p>
        </p:txBody>
      </p:sp>
      <p:pic>
        <p:nvPicPr>
          <p:cNvPr id="4" name="Объект 3" descr="Крюденер Артур Артурович (1869-195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472264" y="208762"/>
            <a:ext cx="1728192" cy="2232248"/>
          </a:xfrm>
          <a:prstGeom prst="rect">
            <a:avLst/>
          </a:prstGeom>
          <a:noFill/>
          <a:ln>
            <a:noFill/>
          </a:ln>
        </p:spPr>
      </p:pic>
      <p:pic>
        <p:nvPicPr>
          <p:cNvPr id="5" name="Рисунок 4" descr="AlexeevEV.jpg"/>
          <p:cNvPicPr/>
          <p:nvPr/>
        </p:nvPicPr>
        <p:blipFill>
          <a:blip r:embed="rId3">
            <a:extLst>
              <a:ext uri="{28A0092B-C50C-407E-A947-70E740481C1C}">
                <a14:useLocalDpi xmlns:a14="http://schemas.microsoft.com/office/drawing/2010/main" val="0"/>
              </a:ext>
            </a:extLst>
          </a:blip>
          <a:srcRect/>
          <a:stretch>
            <a:fillRect/>
          </a:stretch>
        </p:blipFill>
        <p:spPr bwMode="auto">
          <a:xfrm>
            <a:off x="8336228" y="3386806"/>
            <a:ext cx="1864228" cy="2400935"/>
          </a:xfrm>
          <a:prstGeom prst="rect">
            <a:avLst/>
          </a:prstGeom>
          <a:noFill/>
          <a:ln>
            <a:noFill/>
          </a:ln>
        </p:spPr>
      </p:pic>
      <p:sp>
        <p:nvSpPr>
          <p:cNvPr id="6" name="Прямоугольник 5"/>
          <p:cNvSpPr/>
          <p:nvPr/>
        </p:nvSpPr>
        <p:spPr>
          <a:xfrm>
            <a:off x="8336228" y="2529954"/>
            <a:ext cx="2000264" cy="369332"/>
          </a:xfrm>
          <a:prstGeom prst="rect">
            <a:avLst/>
          </a:prstGeom>
        </p:spPr>
        <p:txBody>
          <a:bodyPr wrap="square">
            <a:spAutoFit/>
          </a:bodyPr>
          <a:lstStyle/>
          <a:p>
            <a:pPr algn="ctr"/>
            <a:r>
              <a:rPr lang="kk-KZ" b="1" dirty="0">
                <a:latin typeface="Times New Roman" pitchFamily="18" charset="0"/>
                <a:cs typeface="Times New Roman" pitchFamily="18" charset="0"/>
              </a:rPr>
              <a:t>А.А.Крюденер </a:t>
            </a:r>
            <a:endParaRPr lang="ru-RU" dirty="0"/>
          </a:p>
        </p:txBody>
      </p:sp>
      <p:sp>
        <p:nvSpPr>
          <p:cNvPr id="7" name="Прямоугольник 6"/>
          <p:cNvSpPr/>
          <p:nvPr/>
        </p:nvSpPr>
        <p:spPr>
          <a:xfrm>
            <a:off x="8637570" y="5813501"/>
            <a:ext cx="1685333" cy="369332"/>
          </a:xfrm>
          <a:prstGeom prst="rect">
            <a:avLst/>
          </a:prstGeom>
        </p:spPr>
        <p:txBody>
          <a:bodyPr wrap="none">
            <a:spAutoFit/>
          </a:bodyPr>
          <a:lstStyle/>
          <a:p>
            <a:pPr algn="ctr"/>
            <a:r>
              <a:rPr lang="kk-KZ" b="1" dirty="0">
                <a:latin typeface="Times New Roman" pitchFamily="18" charset="0"/>
                <a:cs typeface="Times New Roman" pitchFamily="18" charset="0"/>
              </a:rPr>
              <a:t>Е.В.Алексеев </a:t>
            </a:r>
            <a:endParaRPr lang="ru-RU" dirty="0"/>
          </a:p>
        </p:txBody>
      </p:sp>
    </p:spTree>
    <p:extLst>
      <p:ext uri="{BB962C8B-B14F-4D97-AF65-F5344CB8AC3E}">
        <p14:creationId xmlns:p14="http://schemas.microsoft.com/office/powerpoint/2010/main" val="612539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981200" y="500042"/>
            <a:ext cx="8258204" cy="5973910"/>
          </a:xfrm>
        </p:spPr>
        <p:txBody>
          <a:bodyPr/>
          <a:lstStyle/>
          <a:p>
            <a:pPr>
              <a:buNone/>
            </a:pPr>
            <a:r>
              <a:rPr lang="kk-KZ" b="1" dirty="0" smtClean="0"/>
              <a:t>П.С.Погребняк </a:t>
            </a:r>
            <a:r>
              <a:rPr lang="kk-KZ" dirty="0" smtClean="0"/>
              <a:t>практика жүзінде пайдалануға ыңғайлы эдатоптардың (мекенжайдың топырағы) торын (сетка) жасады. Мұнда топырақтың ылғалдылығы жəне құнарлылығы есепке алынған. </a:t>
            </a:r>
          </a:p>
          <a:p>
            <a:pPr>
              <a:buNone/>
            </a:pPr>
            <a:r>
              <a:rPr lang="kk-KZ" dirty="0" smtClean="0"/>
              <a:t>Бұл тор 6 ылғалдылық градациясынан (гигротоптардың) жəне 7 құнарлылық градациясынан тұрады. Эдафикалық торға өсімдіктер ареалын-индикаторларды жəне ағаш тұқымдарын түсіруге болады. Топырақ құнарлылығы түсінігінің нақты маңызы (мазмұны) жоқ. Эдафотоптарды дұрыс анықтау немесе өлшеуге болмайды.</a:t>
            </a:r>
            <a:endParaRPr lang="ru-RU" dirty="0" smtClean="0"/>
          </a:p>
          <a:p>
            <a:pPr>
              <a:buNone/>
            </a:pPr>
            <a:endParaRPr lang="ru-RU" dirty="0"/>
          </a:p>
        </p:txBody>
      </p:sp>
    </p:spTree>
    <p:extLst>
      <p:ext uri="{BB962C8B-B14F-4D97-AF65-F5344CB8AC3E}">
        <p14:creationId xmlns:p14="http://schemas.microsoft.com/office/powerpoint/2010/main" val="38379059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329642" cy="1011222"/>
          </a:xfrm>
        </p:spPr>
        <p:txBody>
          <a:bodyPr>
            <a:noAutofit/>
          </a:bodyPr>
          <a:lstStyle/>
          <a:p>
            <a:pPr algn="ctr"/>
            <a:r>
              <a:rPr lang="ru-RU" sz="2400" b="1" dirty="0" err="1">
                <a:solidFill>
                  <a:schemeClr val="tx1"/>
                </a:solidFill>
                <a:latin typeface="Times New Roman" pitchFamily="18" charset="0"/>
                <a:cs typeface="Times New Roman" pitchFamily="18" charset="0"/>
              </a:rPr>
              <a:t>Бірыңғай ормандар</a:t>
            </a:r>
            <a:r>
              <a:rPr lang="ru-RU" sz="2400" b="1" dirty="0">
                <a:solidFill>
                  <a:schemeClr val="tx1"/>
                </a:solidFill>
                <a:latin typeface="Times New Roman" pitchFamily="18" charset="0"/>
                <a:cs typeface="Times New Roman" pitchFamily="18" charset="0"/>
              </a:rPr>
              <a:t> </a:t>
            </a:r>
            <a:r>
              <a:rPr lang="ru-RU" sz="2400" b="1" dirty="0" err="1">
                <a:solidFill>
                  <a:schemeClr val="tx1"/>
                </a:solidFill>
                <a:latin typeface="Times New Roman" pitchFamily="18" charset="0"/>
                <a:cs typeface="Times New Roman" pitchFamily="18" charset="0"/>
              </a:rPr>
              <a:t>классификациясын</a:t>
            </a:r>
            <a:r>
              <a:rPr lang="ru-RU" sz="2400" b="1" dirty="0">
                <a:solidFill>
                  <a:schemeClr val="tx1"/>
                </a:solidFill>
                <a:latin typeface="Times New Roman" pitchFamily="18" charset="0"/>
                <a:cs typeface="Times New Roman" pitchFamily="18" charset="0"/>
              </a:rPr>
              <a:t> </a:t>
            </a:r>
            <a:r>
              <a:rPr lang="ru-RU" sz="2400" b="1" dirty="0" err="1">
                <a:solidFill>
                  <a:schemeClr val="tx1"/>
                </a:solidFill>
                <a:latin typeface="Times New Roman" pitchFamily="18" charset="0"/>
                <a:cs typeface="Times New Roman" pitchFamily="18" charset="0"/>
              </a:rPr>
              <a:t>жасауға кедергі</a:t>
            </a:r>
            <a:r>
              <a:rPr lang="ru-RU" sz="2400" b="1" dirty="0">
                <a:solidFill>
                  <a:schemeClr val="tx1"/>
                </a:solidFill>
                <a:latin typeface="Times New Roman" pitchFamily="18" charset="0"/>
                <a:cs typeface="Times New Roman" pitchFamily="18" charset="0"/>
              </a:rPr>
              <a:t> </a:t>
            </a:r>
            <a:r>
              <a:rPr lang="ru-RU" sz="2400" b="1" dirty="0" err="1">
                <a:solidFill>
                  <a:schemeClr val="tx1"/>
                </a:solidFill>
                <a:latin typeface="Times New Roman" pitchFamily="18" charset="0"/>
                <a:cs typeface="Times New Roman" pitchFamily="18" charset="0"/>
              </a:rPr>
              <a:t>келтіретін</a:t>
            </a:r>
            <a:r>
              <a:rPr lang="ru-RU" sz="2400" b="1" dirty="0">
                <a:solidFill>
                  <a:schemeClr val="tx1"/>
                </a:solidFill>
                <a:latin typeface="Times New Roman" pitchFamily="18" charset="0"/>
                <a:cs typeface="Times New Roman" pitchFamily="18" charset="0"/>
              </a:rPr>
              <a:t> </a:t>
            </a:r>
            <a:r>
              <a:rPr lang="ru-RU" sz="2400" b="1" dirty="0" err="1">
                <a:solidFill>
                  <a:schemeClr val="tx1"/>
                </a:solidFill>
                <a:latin typeface="Times New Roman" pitchFamily="18" charset="0"/>
                <a:cs typeface="Times New Roman" pitchFamily="18" charset="0"/>
              </a:rPr>
              <a:t>қарама-қайшылықтар мынадай</a:t>
            </a:r>
            <a:r>
              <a:rPr lang="ru-RU" sz="2400" b="1" dirty="0">
                <a:solidFill>
                  <a:schemeClr val="tx1"/>
                </a:solidFill>
                <a:latin typeface="Times New Roman" pitchFamily="18" charset="0"/>
                <a:cs typeface="Times New Roman" pitchFamily="18" charset="0"/>
              </a:rPr>
              <a:t> </a:t>
            </a:r>
            <a:r>
              <a:rPr lang="ru-RU" sz="2400" b="1" dirty="0" err="1">
                <a:solidFill>
                  <a:schemeClr val="tx1"/>
                </a:solidFill>
                <a:latin typeface="Times New Roman" pitchFamily="18" charset="0"/>
                <a:cs typeface="Times New Roman" pitchFamily="18" charset="0"/>
              </a:rPr>
              <a:t>себептермен</a:t>
            </a:r>
            <a:r>
              <a:rPr lang="ru-RU" sz="2400" b="1" dirty="0">
                <a:solidFill>
                  <a:schemeClr val="tx1"/>
                </a:solidFill>
                <a:latin typeface="Times New Roman" pitchFamily="18" charset="0"/>
                <a:cs typeface="Times New Roman" pitchFamily="18" charset="0"/>
              </a:rPr>
              <a:t> </a:t>
            </a:r>
            <a:r>
              <a:rPr lang="ru-RU" sz="2400" b="1" dirty="0" err="1">
                <a:solidFill>
                  <a:schemeClr val="tx1"/>
                </a:solidFill>
                <a:latin typeface="Times New Roman" pitchFamily="18" charset="0"/>
                <a:cs typeface="Times New Roman" pitchFamily="18" charset="0"/>
              </a:rPr>
              <a:t>түсіндіріледі:</a:t>
            </a:r>
            <a:endParaRPr lang="ru-RU" sz="2400"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1981200" y="1285860"/>
            <a:ext cx="8401080" cy="5188092"/>
          </a:xfrm>
        </p:spPr>
        <p:txBody>
          <a:bodyPr>
            <a:normAutofit/>
          </a:bodyPr>
          <a:lstStyle/>
          <a:p>
            <a:pPr>
              <a:buFont typeface="Wingdings" pitchFamily="2" charset="2"/>
              <a:buChar char="q"/>
            </a:pPr>
            <a:r>
              <a:rPr lang="ru-RU" dirty="0" smtClean="0">
                <a:latin typeface="Times New Roman" pitchFamily="18" charset="0"/>
                <a:cs typeface="Times New Roman" pitchFamily="18" charset="0"/>
              </a:rPr>
              <a:t>Классификация </a:t>
            </a:r>
            <a:r>
              <a:rPr lang="ru-RU" dirty="0" err="1" smtClean="0">
                <a:latin typeface="Times New Roman" pitchFamily="18" charset="0"/>
                <a:cs typeface="Times New Roman" pitchFamily="18" charset="0"/>
              </a:rPr>
              <a:t>обьектісінің күрделілігімен флоралық құрамының  және өсімдіктері жағдайының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олардың климатқа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тарихи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a:t>
            </a:r>
            <a:r>
              <a:rPr lang="ru-RU" dirty="0" smtClean="0">
                <a:latin typeface="Times New Roman" pitchFamily="18" charset="0"/>
                <a:cs typeface="Times New Roman" pitchFamily="18" charset="0"/>
              </a:rPr>
              <a:t>т.б. </a:t>
            </a:r>
            <a:r>
              <a:rPr lang="ru-RU" dirty="0" err="1" smtClean="0">
                <a:latin typeface="Times New Roman" pitchFamily="18" charset="0"/>
                <a:cs typeface="Times New Roman" pitchFamily="18" charset="0"/>
              </a:rPr>
              <a:t>себептерге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бағыныштылығымен;</a:t>
            </a:r>
            <a:endParaRPr lang="ru-RU" dirty="0" smtClean="0">
              <a:latin typeface="Times New Roman" pitchFamily="18" charset="0"/>
              <a:cs typeface="Times New Roman" pitchFamily="18" charset="0"/>
            </a:endParaRPr>
          </a:p>
          <a:p>
            <a:pPr>
              <a:buFont typeface="Wingdings" pitchFamily="2" charset="2"/>
              <a:buChar char="q"/>
            </a:pPr>
            <a:r>
              <a:rPr lang="ru-RU" dirty="0" err="1" smtClean="0">
                <a:latin typeface="Times New Roman" pitchFamily="18" charset="0"/>
                <a:cs typeface="Times New Roman" pitchFamily="18" charset="0"/>
              </a:rPr>
              <a:t>Экожүйелер компоненттерінің өзгерулерінің әртүрлі жылдамдықта кеңістіктің және уақыттың әртүрлі масштабында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болатындығымен;</a:t>
            </a:r>
            <a:endParaRPr lang="ru-RU" dirty="0" smtClean="0">
              <a:latin typeface="Times New Roman" pitchFamily="18" charset="0"/>
              <a:cs typeface="Times New Roman" pitchFamily="18" charset="0"/>
            </a:endParaRPr>
          </a:p>
          <a:p>
            <a:pPr>
              <a:buFont typeface="Wingdings" pitchFamily="2" charset="2"/>
              <a:buChar char="q"/>
            </a:pPr>
            <a:r>
              <a:rPr lang="ru-RU" dirty="0" err="1" smtClean="0">
                <a:latin typeface="Times New Roman" pitchFamily="18" charset="0"/>
                <a:cs typeface="Times New Roman" pitchFamily="18" charset="0"/>
              </a:rPr>
              <a:t>Кеңістікте орман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өсімдіктерінің үзілмелілігімен  үздіксіздігінің қосылуымен;</a:t>
            </a:r>
            <a:endParaRPr lang="ru-RU" dirty="0" smtClean="0">
              <a:latin typeface="Times New Roman" pitchFamily="18" charset="0"/>
              <a:cs typeface="Times New Roman" pitchFamily="18" charset="0"/>
            </a:endParaRPr>
          </a:p>
          <a:p>
            <a:pPr>
              <a:buFont typeface="Wingdings" pitchFamily="2" charset="2"/>
              <a:buChar char="q"/>
            </a:pPr>
            <a:r>
              <a:rPr lang="ru-RU" dirty="0" err="1" smtClean="0">
                <a:latin typeface="Times New Roman" pitchFamily="18" charset="0"/>
                <a:cs typeface="Times New Roman" pitchFamily="18" charset="0"/>
              </a:rPr>
              <a:t>Табиғи ормандардың өзіндік құрамы </a:t>
            </a:r>
            <a:r>
              <a:rPr lang="ru-RU" dirty="0" smtClean="0">
                <a:latin typeface="Times New Roman" pitchFamily="18" charset="0"/>
                <a:cs typeface="Times New Roman" pitchFamily="18" charset="0"/>
              </a:rPr>
              <a:t>мен </a:t>
            </a:r>
            <a:r>
              <a:rPr lang="ru-RU" dirty="0" err="1" smtClean="0">
                <a:latin typeface="Times New Roman" pitchFamily="18" charset="0"/>
                <a:cs typeface="Times New Roman" pitchFamily="18" charset="0"/>
              </a:rPr>
              <a:t>құрылысы және динамикасы</a:t>
            </a:r>
            <a:r>
              <a:rPr lang="ru-RU" dirty="0" smtClean="0">
                <a:latin typeface="Times New Roman" pitchFamily="18" charset="0"/>
                <a:cs typeface="Times New Roman" pitchFamily="18" charset="0"/>
              </a:rPr>
              <a:t> бар </a:t>
            </a:r>
            <a:r>
              <a:rPr lang="ru-RU" dirty="0" err="1" smtClean="0">
                <a:latin typeface="Times New Roman" pitchFamily="18" charset="0"/>
                <a:cs typeface="Times New Roman" pitchFamily="18" charset="0"/>
              </a:rPr>
              <a:t>жасандылармен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шаруашылықта қайта жасалғандармен алмасуымен</a:t>
            </a:r>
            <a:r>
              <a:rPr lang="ru-RU" dirty="0" smtClean="0">
                <a:latin typeface="Times New Roman" pitchFamily="18" charset="0"/>
                <a:cs typeface="Times New Roman" pitchFamily="18" charset="0"/>
              </a:rPr>
              <a:t>;</a:t>
            </a:r>
          </a:p>
          <a:p>
            <a:pPr>
              <a:buFont typeface="Wingdings" pitchFamily="2" charset="2"/>
              <a:buChar char="q"/>
            </a:pPr>
            <a:r>
              <a:rPr lang="ru-RU" dirty="0" smtClean="0">
                <a:latin typeface="Times New Roman" pitchFamily="18" charset="0"/>
                <a:cs typeface="Times New Roman" pitchFamily="18" charset="0"/>
              </a:rPr>
              <a:t>Классификация </a:t>
            </a:r>
            <a:r>
              <a:rPr lang="ru-RU" dirty="0" err="1" smtClean="0">
                <a:latin typeface="Times New Roman" pitchFamily="18" charset="0"/>
                <a:cs typeface="Times New Roman" pitchFamily="18" charset="0"/>
              </a:rPr>
              <a:t>міндеттерін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әртүрлі түсіндірулермен</a:t>
            </a:r>
            <a:r>
              <a:rPr lang="ru-RU" dirty="0" smtClean="0">
                <a:latin typeface="Times New Roman" pitchFamily="18" charset="0"/>
                <a:cs typeface="Times New Roman" pitchFamily="18" charset="0"/>
              </a:rPr>
              <a:t>.</a:t>
            </a:r>
          </a:p>
          <a:p>
            <a:pPr>
              <a:buNone/>
            </a:pPr>
            <a:endParaRPr lang="ru-RU" dirty="0"/>
          </a:p>
        </p:txBody>
      </p:sp>
    </p:spTree>
    <p:extLst>
      <p:ext uri="{BB962C8B-B14F-4D97-AF65-F5344CB8AC3E}">
        <p14:creationId xmlns:p14="http://schemas.microsoft.com/office/powerpoint/2010/main" val="28849018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186766" cy="654032"/>
          </a:xfrm>
        </p:spPr>
        <p:txBody>
          <a:bodyPr>
            <a:normAutofit fontScale="90000"/>
          </a:bodyPr>
          <a:lstStyle/>
          <a:p>
            <a:pPr algn="ctr"/>
            <a:r>
              <a:rPr lang="kk-KZ" b="1" dirty="0" smtClean="0">
                <a:solidFill>
                  <a:schemeClr val="tx1"/>
                </a:solidFill>
              </a:rPr>
              <a:t>Орманның шаруашылықтағы маңызы</a:t>
            </a:r>
            <a:endParaRPr lang="ru-RU" b="1" dirty="0">
              <a:solidFill>
                <a:schemeClr val="tx1"/>
              </a:solidFill>
            </a:endParaRPr>
          </a:p>
        </p:txBody>
      </p:sp>
      <p:sp>
        <p:nvSpPr>
          <p:cNvPr id="3" name="Содержимое 2"/>
          <p:cNvSpPr>
            <a:spLocks noGrp="1"/>
          </p:cNvSpPr>
          <p:nvPr>
            <p:ph sz="quarter" idx="1"/>
          </p:nvPr>
        </p:nvSpPr>
        <p:spPr>
          <a:xfrm>
            <a:off x="1981200" y="1000108"/>
            <a:ext cx="8329642" cy="5473844"/>
          </a:xfrm>
        </p:spPr>
        <p:txBody>
          <a:bodyPr>
            <a:normAutofit/>
          </a:bodyPr>
          <a:lstStyle/>
          <a:p>
            <a:pPr>
              <a:buFont typeface="Wingdings" pitchFamily="2" charset="2"/>
              <a:buChar char="q"/>
            </a:pPr>
            <a:r>
              <a:rPr lang="ru-RU" dirty="0" err="1" smtClean="0">
                <a:latin typeface="Times New Roman" pitchFamily="18" charset="0"/>
                <a:cs typeface="Times New Roman" pitchFamily="18" charset="0"/>
              </a:rPr>
              <a:t>Орман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қорлары бүкіл биосферадағы тіршілік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оның ішінде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адамзат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қоғамы үшін </a:t>
            </a:r>
            <a:r>
              <a:rPr lang="ru-RU" dirty="0" smtClean="0">
                <a:latin typeface="Times New Roman" pitchFamily="18" charset="0"/>
                <a:cs typeface="Times New Roman" pitchFamily="18" charset="0"/>
              </a:rPr>
              <a:t>аса </a:t>
            </a:r>
            <a:r>
              <a:rPr lang="ru-RU" dirty="0" err="1" smtClean="0">
                <a:latin typeface="Times New Roman" pitchFamily="18" charset="0"/>
                <a:cs typeface="Times New Roman" pitchFamily="18" charset="0"/>
              </a:rPr>
              <a:t>маңызды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Тиімді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пайдаланған жағдайда өз-өзінен қайта қалпына келіп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тұратын </a:t>
            </a:r>
            <a:r>
              <a:rPr lang="ru-RU" i="1" dirty="0" err="1" smtClean="0">
                <a:latin typeface="Times New Roman" pitchFamily="18" charset="0"/>
                <a:cs typeface="Times New Roman" pitchFamily="18" charset="0"/>
              </a:rPr>
              <a:t>таусылмайтын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табиғи қор.</a:t>
            </a:r>
            <a:r>
              <a:rPr lang="ru-RU" i="1" dirty="0" smtClean="0">
                <a:latin typeface="Times New Roman" pitchFamily="18" charset="0"/>
                <a:cs typeface="Times New Roman" pitchFamily="18" charset="0"/>
              </a:rPr>
              <a:t> </a:t>
            </a:r>
          </a:p>
          <a:p>
            <a:pPr>
              <a:buFont typeface="Wingdings" pitchFamily="2" charset="2"/>
              <a:buChar char="q"/>
            </a:pPr>
            <a:r>
              <a:rPr lang="ru-RU" dirty="0" err="1" smtClean="0">
                <a:latin typeface="Times New Roman" pitchFamily="18" charset="0"/>
                <a:cs typeface="Times New Roman" pitchFamily="18" charset="0"/>
              </a:rPr>
              <a:t>Орман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ағаштарынан </a:t>
            </a:r>
            <a:r>
              <a:rPr lang="ru-RU" i="1" dirty="0" err="1" smtClean="0">
                <a:latin typeface="Times New Roman" pitchFamily="18" charset="0"/>
                <a:cs typeface="Times New Roman" pitchFamily="18" charset="0"/>
              </a:rPr>
              <a:t>үйлер, тұрмысқа қажетті заттар</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қағаз </a:t>
            </a:r>
            <a:r>
              <a:rPr lang="ru-RU" dirty="0" smtClean="0">
                <a:latin typeface="Times New Roman" pitchFamily="18" charset="0"/>
                <a:cs typeface="Times New Roman" pitchFamily="18" charset="0"/>
              </a:rPr>
              <a:t>т.б. </a:t>
            </a:r>
            <a:r>
              <a:rPr lang="ru-RU" dirty="0" err="1" smtClean="0">
                <a:latin typeface="Times New Roman" pitchFamily="18" charset="0"/>
                <a:cs typeface="Times New Roman" pitchFamily="18" charset="0"/>
              </a:rPr>
              <a:t>алынады</a:t>
            </a:r>
            <a:r>
              <a:rPr lang="ru-RU" dirty="0" smtClean="0">
                <a:latin typeface="Times New Roman" pitchFamily="18" charset="0"/>
                <a:cs typeface="Times New Roman" pitchFamily="18" charset="0"/>
              </a:rPr>
              <a:t>; </a:t>
            </a:r>
          </a:p>
          <a:p>
            <a:pPr>
              <a:buFont typeface="Wingdings" pitchFamily="2" charset="2"/>
              <a:buChar char="q"/>
            </a:pPr>
            <a:r>
              <a:rPr lang="ru-RU" dirty="0" err="1" smtClean="0">
                <a:latin typeface="Times New Roman" pitchFamily="18" charset="0"/>
                <a:cs typeface="Times New Roman" pitchFamily="18" charset="0"/>
              </a:rPr>
              <a:t>Ормандағы ағаштардың арасында</a:t>
            </a:r>
            <a:r>
              <a:rPr lang="ru-RU"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жидектер</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мен </a:t>
            </a:r>
            <a:r>
              <a:rPr lang="ru-RU" i="1" dirty="0" err="1" smtClean="0">
                <a:latin typeface="Times New Roman" pitchFamily="18" charset="0"/>
                <a:cs typeface="Times New Roman" pitchFamily="18" charset="0"/>
              </a:rPr>
              <a:t>саңырауқұлақтар </a:t>
            </a:r>
            <a:r>
              <a:rPr lang="ru-RU" dirty="0" err="1" smtClean="0">
                <a:latin typeface="Times New Roman" pitchFamily="18" charset="0"/>
                <a:cs typeface="Times New Roman" pitchFamily="18" charset="0"/>
              </a:rPr>
              <a:t>өсіп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өнім береді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Орманды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аймақтарды паналап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қоректерін содан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табатын</a:t>
            </a:r>
            <a:r>
              <a:rPr lang="ru-RU"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жан-жануарлар</a:t>
            </a:r>
            <a:r>
              <a:rPr lang="ru-RU" dirty="0" smtClean="0">
                <a:latin typeface="Times New Roman" pitchFamily="18" charset="0"/>
                <a:cs typeface="Times New Roman" pitchFamily="18" charset="0"/>
              </a:rPr>
              <a:t> мен </a:t>
            </a:r>
            <a:r>
              <a:rPr lang="ru-RU" i="1" dirty="0" err="1" smtClean="0">
                <a:latin typeface="Times New Roman" pitchFamily="18" charset="0"/>
                <a:cs typeface="Times New Roman" pitchFamily="18" charset="0"/>
              </a:rPr>
              <a:t>жәндіктер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көп</a:t>
            </a:r>
            <a:r>
              <a:rPr lang="ru-RU" dirty="0" smtClean="0">
                <a:latin typeface="Times New Roman" pitchFamily="18" charset="0"/>
                <a:cs typeface="Times New Roman" pitchFamily="18" charset="0"/>
              </a:rPr>
              <a:t>.</a:t>
            </a:r>
          </a:p>
          <a:p>
            <a:pPr>
              <a:buFont typeface="Wingdings" pitchFamily="2" charset="2"/>
              <a:buChar char="q"/>
            </a:pPr>
            <a:r>
              <a:rPr lang="kk-KZ" dirty="0" smtClean="0">
                <a:latin typeface="Times New Roman" pitchFamily="18" charset="0"/>
                <a:cs typeface="Times New Roman" pitchFamily="18" charset="0"/>
              </a:rPr>
              <a:t>Орман өз кезегінде желдің ағынын өзгертеді, соның нəтижесінде мекен еткен территориясының климатына əсер етеді. </a:t>
            </a:r>
          </a:p>
          <a:p>
            <a:pPr>
              <a:buFont typeface="Wingdings" pitchFamily="2" charset="2"/>
              <a:buChar char="q"/>
            </a:pPr>
            <a:r>
              <a:rPr lang="kk-KZ" dirty="0" smtClean="0">
                <a:latin typeface="Times New Roman" pitchFamily="18" charset="0"/>
                <a:cs typeface="Times New Roman" pitchFamily="18" charset="0"/>
              </a:rPr>
              <a:t>Орман массиві қар тоқтатады, нəтижесінде эрозияны болдырмайды. Орман ценоздарының бұл қасиетін егістіктерде жəне топырақ қорғау алқаптарында пайдаланады.</a:t>
            </a:r>
          </a:p>
          <a:p>
            <a:pPr>
              <a:buFont typeface="Wingdings" pitchFamily="2" charset="2"/>
              <a:buChar char="q"/>
            </a:pPr>
            <a:endParaRPr lang="ru-RU" dirty="0" smtClean="0"/>
          </a:p>
          <a:p>
            <a:pPr>
              <a:buNone/>
            </a:pPr>
            <a:endParaRPr lang="ru-RU" dirty="0"/>
          </a:p>
        </p:txBody>
      </p:sp>
    </p:spTree>
    <p:extLst>
      <p:ext uri="{BB962C8B-B14F-4D97-AF65-F5344CB8AC3E}">
        <p14:creationId xmlns:p14="http://schemas.microsoft.com/office/powerpoint/2010/main" val="225492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7467600" cy="511156"/>
          </a:xfrm>
        </p:spPr>
        <p:txBody>
          <a:bodyPr>
            <a:normAutofit fontScale="90000"/>
          </a:bodyPr>
          <a:lstStyle/>
          <a:p>
            <a:pPr algn="ctr"/>
            <a:r>
              <a:rPr lang="kk-KZ" b="1" dirty="0" smtClean="0">
                <a:solidFill>
                  <a:schemeClr val="tx1"/>
                </a:solidFill>
                <a:latin typeface="Times New Roman" pitchFamily="18" charset="0"/>
                <a:cs typeface="Times New Roman" pitchFamily="18" charset="0"/>
              </a:rPr>
              <a:t>Орманда болатын төтенше жағдайлар</a:t>
            </a:r>
            <a:endParaRPr lang="ru-RU" b="1" dirty="0">
              <a:solidFill>
                <a:schemeClr val="tx1"/>
              </a:solidFill>
              <a:latin typeface="Times New Roman" pitchFamily="18" charset="0"/>
              <a:cs typeface="Times New Roman" pitchFamily="18" charset="0"/>
            </a:endParaRPr>
          </a:p>
        </p:txBody>
      </p:sp>
      <p:pic>
        <p:nvPicPr>
          <p:cNvPr id="4" name="Picture 4" descr="В Казахстане "/>
          <p:cNvPicPr>
            <a:picLocks noChangeAspect="1" noChangeArrowheads="1"/>
          </p:cNvPicPr>
          <p:nvPr/>
        </p:nvPicPr>
        <p:blipFill>
          <a:blip r:embed="rId2"/>
          <a:srcRect/>
          <a:stretch>
            <a:fillRect/>
          </a:stretch>
        </p:blipFill>
        <p:spPr bwMode="auto">
          <a:xfrm>
            <a:off x="2309786" y="928670"/>
            <a:ext cx="4643470" cy="2791294"/>
          </a:xfrm>
          <a:prstGeom prst="rect">
            <a:avLst/>
          </a:prstGeom>
          <a:noFill/>
        </p:spPr>
      </p:pic>
      <p:pic>
        <p:nvPicPr>
          <p:cNvPr id="5" name="Picture 6" descr="Лесной пожар"/>
          <p:cNvPicPr>
            <a:picLocks noChangeAspect="1" noChangeArrowheads="1"/>
          </p:cNvPicPr>
          <p:nvPr/>
        </p:nvPicPr>
        <p:blipFill>
          <a:blip r:embed="rId3"/>
          <a:srcRect/>
          <a:stretch>
            <a:fillRect/>
          </a:stretch>
        </p:blipFill>
        <p:spPr bwMode="auto">
          <a:xfrm>
            <a:off x="5167306" y="3714753"/>
            <a:ext cx="5014906" cy="2820885"/>
          </a:xfrm>
          <a:prstGeom prst="rect">
            <a:avLst/>
          </a:prstGeom>
          <a:noFill/>
        </p:spPr>
      </p:pic>
    </p:spTree>
    <p:extLst>
      <p:ext uri="{BB962C8B-B14F-4D97-AF65-F5344CB8AC3E}">
        <p14:creationId xmlns:p14="http://schemas.microsoft.com/office/powerpoint/2010/main" val="12205207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329642" cy="511156"/>
          </a:xfrm>
        </p:spPr>
        <p:txBody>
          <a:bodyPr>
            <a:normAutofit fontScale="90000"/>
          </a:bodyPr>
          <a:lstStyle/>
          <a:p>
            <a:pPr algn="ctr"/>
            <a:r>
              <a:rPr lang="kk-KZ" b="1" dirty="0" smtClean="0">
                <a:solidFill>
                  <a:schemeClr val="tx1"/>
                </a:solidFill>
                <a:latin typeface="Times New Roman" pitchFamily="18" charset="0"/>
                <a:cs typeface="Times New Roman" pitchFamily="18" charset="0"/>
              </a:rPr>
              <a:t>Қорытынды </a:t>
            </a: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1981200" y="928670"/>
            <a:ext cx="8329642" cy="5545282"/>
          </a:xfrm>
        </p:spPr>
        <p:txBody>
          <a:bodyPr>
            <a:normAutofit/>
          </a:bodyPr>
          <a:lstStyle/>
          <a:p>
            <a:pPr>
              <a:buNone/>
            </a:pPr>
            <a:r>
              <a:rPr lang="kk-KZ" b="1" dirty="0" smtClean="0"/>
              <a:t>Орман қорғау дегеніміз </a:t>
            </a:r>
            <a:r>
              <a:rPr lang="kk-KZ" dirty="0" smtClean="0"/>
              <a:t>- орман қорын тиімді пайдалану, оны толықтыу, өрттен, зиянкестерден және аурулардан қорғау, сондай-ақ ағаш өнімін арттыру шаралары. Орманды алқаптарда орман қорғау шараларын тиянақты жүргізу үшін орман бірнеше телімдерге бөлінеді де, олардың әрқайсысы бір орманшыға бекітіледі. Орманшының жұмысына техникалық орман қорғау инженері басшылық етеді, бақылайды. Орман қорғау жұмысында өртке қарсы шаралардың мұқият орындалуы бақыланады. Орманды рұқсатсыз кеспеу, ағаш дайындаушылар мен пішен шабушылардың, малшылардың т.б. Орман қорын сақтау ережелерін орындауы қадағаланады. Зиянды жәндіктер мен жануарлардың өсімдік ауруларының пайда болуы бақыланып, қажет жағдайда тиісті мекемелерге тез хабарланады, күрес шаралары ұйымдастырылады.  Орманда аң аулау, оның маусымдық ережелерін сақтау бақыланады. Орман ұшақ, тікұшақтармен барланады. Қазақстанда </a:t>
            </a:r>
            <a:r>
              <a:rPr lang="kk-KZ" b="1" dirty="0" smtClean="0"/>
              <a:t>орманды қорғаумен </a:t>
            </a:r>
            <a:r>
              <a:rPr lang="kk-KZ" dirty="0" smtClean="0"/>
              <a:t>орман  шаруашылығы және агроорманмелиорация ғылыми-зерттеу институты, орман шаруашылығы мекемелері т.б. айналысады.</a:t>
            </a:r>
            <a:endParaRPr lang="ru-RU" dirty="0"/>
          </a:p>
        </p:txBody>
      </p:sp>
    </p:spTree>
    <p:extLst>
      <p:ext uri="{BB962C8B-B14F-4D97-AF65-F5344CB8AC3E}">
        <p14:creationId xmlns:p14="http://schemas.microsoft.com/office/powerpoint/2010/main" val="40599802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a:latin typeface="Times New Roman" pitchFamily="18" charset="0"/>
                <a:cs typeface="Times New Roman" pitchFamily="18" charset="0"/>
              </a:rPr>
              <a:t>Пысықтау сұрақтары:</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p>
        </p:txBody>
      </p:sp>
      <p:sp>
        <p:nvSpPr>
          <p:cNvPr id="3" name="Объект 2"/>
          <p:cNvSpPr>
            <a:spLocks noGrp="1"/>
          </p:cNvSpPr>
          <p:nvPr>
            <p:ph sz="quarter" idx="1"/>
          </p:nvPr>
        </p:nvSpPr>
        <p:spPr/>
        <p:txBody>
          <a:bodyPr/>
          <a:lstStyle/>
          <a:p>
            <a:pPr>
              <a:lnSpc>
                <a:spcPct val="110000"/>
              </a:lnSpc>
              <a:spcBef>
                <a:spcPts val="0"/>
              </a:spcBef>
              <a:buNone/>
            </a:pPr>
            <a:r>
              <a:rPr lang="kk-KZ" dirty="0" smtClean="0">
                <a:latin typeface="Times New Roman" pitchFamily="18" charset="0"/>
                <a:cs typeface="Times New Roman" pitchFamily="18" charset="0"/>
              </a:rPr>
              <a:t>1</a:t>
            </a:r>
            <a:r>
              <a:rPr lang="kk-KZ" dirty="0">
                <a:latin typeface="Times New Roman" pitchFamily="18" charset="0"/>
                <a:cs typeface="Times New Roman" pitchFamily="18" charset="0"/>
              </a:rPr>
              <a:t>. Орманның биосфералық жəне əлеуметтік рөлі.</a:t>
            </a:r>
            <a:endParaRPr lang="ru-RU" dirty="0">
              <a:latin typeface="Times New Roman" pitchFamily="18" charset="0"/>
              <a:cs typeface="Times New Roman" pitchFamily="18" charset="0"/>
            </a:endParaRPr>
          </a:p>
          <a:p>
            <a:pPr>
              <a:lnSpc>
                <a:spcPct val="110000"/>
              </a:lnSpc>
              <a:spcBef>
                <a:spcPts val="0"/>
              </a:spcBef>
              <a:buNone/>
            </a:pPr>
            <a:r>
              <a:rPr lang="kk-KZ" dirty="0">
                <a:latin typeface="Times New Roman" pitchFamily="18" charset="0"/>
                <a:cs typeface="Times New Roman" pitchFamily="18" charset="0"/>
              </a:rPr>
              <a:t>2. Қазақстанның ормандары, олардың типтерге бөлінуі, негізгі орман түзуші породалар.</a:t>
            </a:r>
            <a:endParaRPr lang="ru-RU" dirty="0">
              <a:latin typeface="Times New Roman" pitchFamily="18" charset="0"/>
              <a:cs typeface="Times New Roman" pitchFamily="18" charset="0"/>
            </a:endParaRPr>
          </a:p>
          <a:p>
            <a:pPr>
              <a:lnSpc>
                <a:spcPct val="110000"/>
              </a:lnSpc>
              <a:spcBef>
                <a:spcPts val="0"/>
              </a:spcBef>
              <a:buNone/>
            </a:pPr>
            <a:r>
              <a:rPr lang="kk-KZ" dirty="0">
                <a:latin typeface="Times New Roman" pitchFamily="18" charset="0"/>
                <a:cs typeface="Times New Roman" pitchFamily="18" charset="0"/>
              </a:rPr>
              <a:t>3. Орман морфологиясы. Орман құрамы, формасы, құрылысы жəне ерекшеліктері.</a:t>
            </a:r>
            <a:endParaRPr lang="ru-RU" dirty="0">
              <a:latin typeface="Times New Roman" pitchFamily="18" charset="0"/>
              <a:cs typeface="Times New Roman" pitchFamily="18" charset="0"/>
            </a:endParaRPr>
          </a:p>
          <a:p>
            <a:pPr>
              <a:lnSpc>
                <a:spcPct val="110000"/>
              </a:lnSpc>
              <a:spcBef>
                <a:spcPts val="0"/>
              </a:spcBef>
              <a:buNone/>
            </a:pPr>
            <a:r>
              <a:rPr lang="ru-RU" dirty="0">
                <a:latin typeface="Times New Roman" pitchFamily="18" charset="0"/>
                <a:cs typeface="Times New Roman" pitchFamily="18" charset="0"/>
              </a:rPr>
              <a:t>4. </a:t>
            </a:r>
            <a:r>
              <a:rPr lang="ru-RU" dirty="0" err="1">
                <a:latin typeface="Times New Roman" pitchFamily="18" charset="0"/>
                <a:cs typeface="Times New Roman" pitchFamily="18" charset="0"/>
              </a:rPr>
              <a:t>Орман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экологиясы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Орман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жəне</a:t>
            </a:r>
            <a:r>
              <a:rPr lang="ru-RU" dirty="0">
                <a:latin typeface="Times New Roman" pitchFamily="18" charset="0"/>
                <a:cs typeface="Times New Roman" pitchFamily="18" charset="0"/>
              </a:rPr>
              <a:t> климат, </a:t>
            </a:r>
            <a:r>
              <a:rPr lang="ru-RU" dirty="0" err="1">
                <a:latin typeface="Times New Roman" pitchFamily="18" charset="0"/>
                <a:cs typeface="Times New Roman" pitchFamily="18" charset="0"/>
              </a:rPr>
              <a:t>орман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жарық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орман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жылу</a:t>
            </a:r>
            <a:r>
              <a:rPr lang="ru-RU" dirty="0">
                <a:latin typeface="Times New Roman" pitchFamily="18" charset="0"/>
                <a:cs typeface="Times New Roman" pitchFamily="18" charset="0"/>
              </a:rPr>
              <a:t>.</a:t>
            </a:r>
          </a:p>
          <a:p>
            <a:pPr>
              <a:lnSpc>
                <a:spcPct val="110000"/>
              </a:lnSpc>
              <a:spcBef>
                <a:spcPts val="0"/>
              </a:spcBef>
              <a:buNone/>
            </a:pPr>
            <a:r>
              <a:rPr lang="ru-RU" dirty="0">
                <a:latin typeface="Times New Roman" pitchFamily="18" charset="0"/>
                <a:cs typeface="Times New Roman" pitchFamily="18" charset="0"/>
              </a:rPr>
              <a:t>5. </a:t>
            </a:r>
            <a:r>
              <a:rPr lang="ru-RU" dirty="0" err="1">
                <a:latin typeface="Times New Roman" pitchFamily="18" charset="0"/>
                <a:cs typeface="Times New Roman" pitchFamily="18" charset="0"/>
              </a:rPr>
              <a:t>Орман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типологиясы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Ормандарды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классификациялаудың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əртүрлі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тəсілдері</a:t>
            </a:r>
            <a:r>
              <a:rPr lang="ru-RU" dirty="0">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val="32481104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err="1">
                <a:latin typeface="Comic Sans MS" panose="030F0702030302020204" pitchFamily="66" charset="0"/>
                <a:cs typeface="Times New Roman" pitchFamily="18" charset="0"/>
              </a:rPr>
              <a:t>Әдебиеттер</a:t>
            </a:r>
            <a:r>
              <a:rPr lang="ru-RU" sz="3200" b="1" dirty="0">
                <a:latin typeface="Comic Sans MS" panose="030F0702030302020204" pitchFamily="66" charset="0"/>
                <a:cs typeface="Times New Roman" pitchFamily="18" charset="0"/>
              </a:rPr>
              <a:t> </a:t>
            </a:r>
            <a:r>
              <a:rPr lang="ru-RU" sz="3200" b="1" dirty="0" err="1">
                <a:latin typeface="Comic Sans MS" panose="030F0702030302020204" pitchFamily="66" charset="0"/>
                <a:cs typeface="Times New Roman" pitchFamily="18" charset="0"/>
              </a:rPr>
              <a:t>және</a:t>
            </a:r>
            <a:r>
              <a:rPr lang="ru-RU" sz="3200" b="1" dirty="0">
                <a:latin typeface="Comic Sans MS" panose="030F0702030302020204" pitchFamily="66" charset="0"/>
                <a:cs typeface="Times New Roman" pitchFamily="18" charset="0"/>
              </a:rPr>
              <a:t> </a:t>
            </a:r>
            <a:r>
              <a:rPr lang="ru-RU" sz="3200" b="1" dirty="0" err="1">
                <a:latin typeface="Comic Sans MS" panose="030F0702030302020204" pitchFamily="66" charset="0"/>
                <a:cs typeface="Times New Roman" pitchFamily="18" charset="0"/>
              </a:rPr>
              <a:t>ресурстар</a:t>
            </a:r>
            <a:r>
              <a:rPr lang="ru-RU" sz="3200" b="1" dirty="0">
                <a:latin typeface="Comic Sans MS" panose="030F0702030302020204" pitchFamily="66" charset="0"/>
                <a:cs typeface="Times New Roman" pitchFamily="18" charset="0"/>
              </a:rPr>
              <a:t>:</a:t>
            </a:r>
            <a:endParaRPr lang="ru-RU" sz="3200" dirty="0"/>
          </a:p>
        </p:txBody>
      </p:sp>
      <p:sp>
        <p:nvSpPr>
          <p:cNvPr id="3" name="Объект 2"/>
          <p:cNvSpPr>
            <a:spLocks noGrp="1"/>
          </p:cNvSpPr>
          <p:nvPr>
            <p:ph idx="1"/>
          </p:nvPr>
        </p:nvSpPr>
        <p:spPr>
          <a:xfrm>
            <a:off x="1371600" y="1447800"/>
            <a:ext cx="9601200" cy="4419600"/>
          </a:xfrm>
        </p:spPr>
        <p:txBody>
          <a:bodyPr>
            <a:normAutofit fontScale="92500" lnSpcReduction="20000"/>
          </a:bodyPr>
          <a:lstStyle/>
          <a:p>
            <a:pPr marL="514350" indent="-514350">
              <a:buFont typeface="+mj-lt"/>
              <a:buAutoNum type="arabicPeriod"/>
            </a:pPr>
            <a:r>
              <a:rPr lang="ru-RU" dirty="0">
                <a:latin typeface="Comic Sans MS" panose="030F0702030302020204" pitchFamily="66" charset="0"/>
              </a:rPr>
              <a:t>Изучение биологического разнообразия Казахстана на современном этапе / Материалы международной научной Конференции </a:t>
            </a:r>
            <a:r>
              <a:rPr lang="ru-RU" dirty="0" err="1">
                <a:latin typeface="Comic Sans MS" panose="030F0702030302020204" pitchFamily="66" charset="0"/>
              </a:rPr>
              <a:t>посв</a:t>
            </a:r>
            <a:r>
              <a:rPr lang="ru-RU" dirty="0">
                <a:latin typeface="Comic Sans MS" panose="030F0702030302020204" pitchFamily="66" charset="0"/>
              </a:rPr>
              <a:t>. Юбилейном датам выдающихся ученых – ботаников Казахстана. Алматы, 6-7 июня, 2013. </a:t>
            </a:r>
          </a:p>
          <a:p>
            <a:pPr marL="514350" indent="-514350">
              <a:buFont typeface="+mj-lt"/>
              <a:buAutoNum type="arabicPeriod"/>
            </a:pPr>
            <a:r>
              <a:rPr lang="ru-RU" dirty="0" err="1">
                <a:latin typeface="Comic Sans MS" panose="030F0702030302020204" pitchFamily="66" charset="0"/>
              </a:rPr>
              <a:t>Олонова</a:t>
            </a:r>
            <a:r>
              <a:rPr lang="ru-RU" dirty="0">
                <a:latin typeface="Comic Sans MS" panose="030F0702030302020204" pitchFamily="66" charset="0"/>
              </a:rPr>
              <a:t> М.В., </a:t>
            </a:r>
            <a:r>
              <a:rPr lang="ru-RU" dirty="0" err="1">
                <a:latin typeface="Comic Sans MS" panose="030F0702030302020204" pitchFamily="66" charset="0"/>
              </a:rPr>
              <a:t>Чжанг</a:t>
            </a:r>
            <a:r>
              <a:rPr lang="ru-RU" dirty="0">
                <a:latin typeface="Comic Sans MS" panose="030F0702030302020204" pitchFamily="66" charset="0"/>
              </a:rPr>
              <a:t> Д., </a:t>
            </a:r>
            <a:r>
              <a:rPr lang="ru-RU" dirty="0" err="1">
                <a:latin typeface="Comic Sans MS" panose="030F0702030302020204" pitchFamily="66" charset="0"/>
              </a:rPr>
              <a:t>Бекет</a:t>
            </a:r>
            <a:r>
              <a:rPr lang="ru-RU" dirty="0">
                <a:latin typeface="Comic Sans MS" panose="030F0702030302020204" pitchFamily="66" charset="0"/>
              </a:rPr>
              <a:t> У. Вестник Томского гос. Университета Биология 2013 № 1 (21) С.59-73.</a:t>
            </a:r>
          </a:p>
          <a:p>
            <a:pPr marL="514350" indent="-514350">
              <a:buFont typeface="+mj-lt"/>
              <a:buAutoNum type="arabicPeriod"/>
            </a:pPr>
            <a:r>
              <a:rPr lang="ru-RU" dirty="0">
                <a:latin typeface="Comic Sans MS" panose="030F0702030302020204" pitchFamily="66" charset="0"/>
              </a:rPr>
              <a:t>Глазунов В.А. Охрана растительного мира XIII съезд русского </a:t>
            </a:r>
            <a:r>
              <a:rPr lang="ru-RU" dirty="0" err="1">
                <a:latin typeface="Comic Sans MS" panose="030F0702030302020204" pitchFamily="66" charset="0"/>
              </a:rPr>
              <a:t>ботан.общества</a:t>
            </a:r>
            <a:r>
              <a:rPr lang="ru-RU" dirty="0">
                <a:latin typeface="Comic Sans MS" panose="030F0702030302020204" pitchFamily="66" charset="0"/>
              </a:rPr>
              <a:t> (16-22 сентября, 2013 г., С.12-13). </a:t>
            </a:r>
          </a:p>
          <a:p>
            <a:pPr marL="514350" indent="-514350">
              <a:buFont typeface="+mj-lt"/>
              <a:buAutoNum type="arabicPeriod"/>
            </a:pPr>
            <a:r>
              <a:rPr lang="ru-RU" dirty="0" err="1">
                <a:latin typeface="Comic Sans MS" panose="030F0702030302020204" pitchFamily="66" charset="0"/>
              </a:rPr>
              <a:t>Л.А.Димеева</a:t>
            </a:r>
            <a:r>
              <a:rPr lang="ru-RU" dirty="0">
                <a:latin typeface="Comic Sans MS" panose="030F0702030302020204" pitchFamily="66" charset="0"/>
              </a:rPr>
              <a:t>, </a:t>
            </a:r>
            <a:r>
              <a:rPr lang="ru-RU" dirty="0" err="1">
                <a:latin typeface="Comic Sans MS" panose="030F0702030302020204" pitchFamily="66" charset="0"/>
              </a:rPr>
              <a:t>Г.М.Кудабаева</a:t>
            </a:r>
            <a:r>
              <a:rPr lang="ru-RU" dirty="0">
                <a:latin typeface="Comic Sans MS" panose="030F0702030302020204" pitchFamily="66" charset="0"/>
              </a:rPr>
              <a:t>, </a:t>
            </a:r>
            <a:r>
              <a:rPr lang="ru-RU" dirty="0" err="1">
                <a:latin typeface="Comic Sans MS" panose="030F0702030302020204" pitchFamily="66" charset="0"/>
              </a:rPr>
              <a:t>П.В.Веселова</a:t>
            </a:r>
            <a:r>
              <a:rPr lang="ru-RU" dirty="0">
                <a:latin typeface="Comic Sans MS" panose="030F0702030302020204" pitchFamily="66" charset="0"/>
              </a:rPr>
              <a:t> Охрана растительного мира XIII съезд </a:t>
            </a:r>
            <a:r>
              <a:rPr lang="ru-RU" dirty="0" err="1">
                <a:latin typeface="Comic Sans MS" panose="030F0702030302020204" pitchFamily="66" charset="0"/>
              </a:rPr>
              <a:t>рус.ботан.общ</a:t>
            </a:r>
            <a:r>
              <a:rPr lang="ru-RU" dirty="0">
                <a:latin typeface="Comic Sans MS" panose="030F0702030302020204" pitchFamily="66" charset="0"/>
              </a:rPr>
              <a:t>. (16-22 сентября, 2013 г., С.17-18). </a:t>
            </a:r>
          </a:p>
          <a:p>
            <a:pPr marL="514350" indent="-514350">
              <a:buFont typeface="+mj-lt"/>
              <a:buAutoNum type="arabicPeriod"/>
            </a:pPr>
            <a:r>
              <a:rPr lang="ru-RU" dirty="0">
                <a:latin typeface="Comic Sans MS" panose="030F0702030302020204" pitchFamily="66" charset="0"/>
              </a:rPr>
              <a:t>Мухитдинов Н.М. Геоботаника. Алматы., 2011. 384 б. </a:t>
            </a:r>
          </a:p>
          <a:p>
            <a:pPr marL="514350" indent="-514350">
              <a:buFont typeface="+mj-lt"/>
              <a:buAutoNum type="arabicPeriod"/>
            </a:pPr>
            <a:r>
              <a:rPr lang="ru-RU" dirty="0" err="1">
                <a:latin typeface="Comic Sans MS" panose="030F0702030302020204" pitchFamily="66" charset="0"/>
              </a:rPr>
              <a:t>Камелин</a:t>
            </a:r>
            <a:r>
              <a:rPr lang="ru-RU" dirty="0">
                <a:latin typeface="Comic Sans MS" panose="030F0702030302020204" pitchFamily="66" charset="0"/>
              </a:rPr>
              <a:t> Р.Б. Актуальные проблемы геоботаники III </a:t>
            </a:r>
            <a:r>
              <a:rPr lang="ru-RU" dirty="0" err="1">
                <a:latin typeface="Comic Sans MS" panose="030F0702030302020204" pitchFamily="66" charset="0"/>
              </a:rPr>
              <a:t>Всероссиская</a:t>
            </a:r>
            <a:r>
              <a:rPr lang="ru-RU" dirty="0">
                <a:latin typeface="Comic Sans MS" panose="030F0702030302020204" pitchFamily="66" charset="0"/>
              </a:rPr>
              <a:t> школа конференция Научный центр РАН Петрозаводск., 2007., С.8-22. </a:t>
            </a:r>
          </a:p>
          <a:p>
            <a:pPr marL="514350" indent="-514350">
              <a:buFont typeface="+mj-lt"/>
              <a:buAutoNum type="arabicPeriod"/>
            </a:pPr>
            <a:r>
              <a:rPr lang="ru-RU" dirty="0">
                <a:latin typeface="Comic Sans MS" panose="030F0702030302020204" pitchFamily="66" charset="0"/>
              </a:rPr>
              <a:t>Розенберг Г.С. Актуальные проблемы геоботаники III </a:t>
            </a:r>
            <a:r>
              <a:rPr lang="ru-RU" dirty="0" err="1">
                <a:latin typeface="Comic Sans MS" panose="030F0702030302020204" pitchFamily="66" charset="0"/>
              </a:rPr>
              <a:t>Всероссиская</a:t>
            </a:r>
            <a:r>
              <a:rPr lang="ru-RU" dirty="0">
                <a:latin typeface="Comic Sans MS" panose="030F0702030302020204" pitchFamily="66" charset="0"/>
              </a:rPr>
              <a:t> школа- конференция Научный центр РАН Петрозаводск., 2007., С.72-118. </a:t>
            </a:r>
          </a:p>
          <a:p>
            <a:endParaRPr lang="ru-RU" dirty="0"/>
          </a:p>
        </p:txBody>
      </p:sp>
    </p:spTree>
    <p:extLst>
      <p:ext uri="{BB962C8B-B14F-4D97-AF65-F5344CB8AC3E}">
        <p14:creationId xmlns:p14="http://schemas.microsoft.com/office/powerpoint/2010/main" val="2952020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621280" y="289560"/>
            <a:ext cx="758952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a:solidFill>
                  <a:schemeClr val="tx1"/>
                </a:solidFill>
                <a:latin typeface="Comic Sans MS" panose="030F0702030302020204" pitchFamily="66" charset="0"/>
                <a:cs typeface="Times New Roman" pitchFamily="18" charset="0"/>
              </a:rPr>
              <a:t>Орман қызметі</a:t>
            </a:r>
            <a:endParaRPr lang="ru-RU" sz="2800" dirty="0">
              <a:latin typeface="Comic Sans MS" panose="030F0702030302020204" pitchFamily="66" charset="0"/>
            </a:endParaRPr>
          </a:p>
        </p:txBody>
      </p:sp>
      <p:sp>
        <p:nvSpPr>
          <p:cNvPr id="4" name="Скругленный прямоугольник 3"/>
          <p:cNvSpPr/>
          <p:nvPr/>
        </p:nvSpPr>
        <p:spPr>
          <a:xfrm>
            <a:off x="1432560" y="1418689"/>
            <a:ext cx="35204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a:solidFill>
                  <a:schemeClr val="tx1"/>
                </a:solidFill>
                <a:latin typeface="Comic Sans MS" panose="030F0702030302020204" pitchFamily="66" charset="0"/>
                <a:cs typeface="Times New Roman" pitchFamily="18" charset="0"/>
              </a:rPr>
              <a:t>биосфералық</a:t>
            </a:r>
            <a:endParaRPr lang="ru-RU" sz="2400" b="1" dirty="0">
              <a:solidFill>
                <a:schemeClr val="tx1"/>
              </a:solidFill>
              <a:latin typeface="Comic Sans MS" panose="030F0702030302020204" pitchFamily="66" charset="0"/>
              <a:cs typeface="Times New Roman" pitchFamily="18" charset="0"/>
            </a:endParaRPr>
          </a:p>
        </p:txBody>
      </p:sp>
      <p:sp>
        <p:nvSpPr>
          <p:cNvPr id="5" name="Скругленный прямоугольник 4"/>
          <p:cNvSpPr/>
          <p:nvPr/>
        </p:nvSpPr>
        <p:spPr>
          <a:xfrm>
            <a:off x="7299960" y="1418689"/>
            <a:ext cx="379476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a:solidFill>
                  <a:schemeClr val="tx1"/>
                </a:solidFill>
                <a:latin typeface="Comic Sans MS" panose="030F0702030302020204" pitchFamily="66" charset="0"/>
                <a:cs typeface="Times New Roman" pitchFamily="18" charset="0"/>
              </a:rPr>
              <a:t>əлеуметтік</a:t>
            </a:r>
            <a:endParaRPr lang="ru-RU" sz="2400" b="1" dirty="0">
              <a:solidFill>
                <a:schemeClr val="tx1"/>
              </a:solidFill>
              <a:latin typeface="Comic Sans MS" panose="030F0702030302020204" pitchFamily="66" charset="0"/>
              <a:cs typeface="Times New Roman" pitchFamily="18" charset="0"/>
            </a:endParaRPr>
          </a:p>
        </p:txBody>
      </p:sp>
      <p:sp>
        <p:nvSpPr>
          <p:cNvPr id="6" name="Прямоугольник 5"/>
          <p:cNvSpPr/>
          <p:nvPr/>
        </p:nvSpPr>
        <p:spPr>
          <a:xfrm>
            <a:off x="1432560" y="2824818"/>
            <a:ext cx="3931920" cy="3693319"/>
          </a:xfrm>
          <a:prstGeom prst="rect">
            <a:avLst/>
          </a:prstGeom>
        </p:spPr>
        <p:txBody>
          <a:bodyPr wrap="square">
            <a:spAutoFit/>
          </a:bodyPr>
          <a:lstStyle/>
          <a:p>
            <a:pPr marL="285750" indent="-285750">
              <a:spcBef>
                <a:spcPts val="0"/>
              </a:spcBef>
              <a:buFont typeface="Courier New" panose="02070309020205020404" pitchFamily="49" charset="0"/>
              <a:buChar char="o"/>
            </a:pPr>
            <a:r>
              <a:rPr lang="kk-KZ" dirty="0">
                <a:latin typeface="Comic Sans MS" panose="030F0702030302020204" pitchFamily="66" charset="0"/>
                <a:cs typeface="Times New Roman" pitchFamily="18" charset="0"/>
              </a:rPr>
              <a:t>климат өзгертушілік (атмосфераны өзгертуі, температураны реттеуі, жауын-шашынды шақыруы); </a:t>
            </a:r>
          </a:p>
          <a:p>
            <a:pPr marL="285750" indent="-285750">
              <a:spcBef>
                <a:spcPts val="0"/>
              </a:spcBef>
              <a:buFont typeface="Courier New" panose="02070309020205020404" pitchFamily="49" charset="0"/>
              <a:buChar char="o"/>
            </a:pPr>
            <a:r>
              <a:rPr lang="kk-KZ" dirty="0">
                <a:latin typeface="Comic Sans MS" panose="030F0702030302020204" pitchFamily="66" charset="0"/>
                <a:cs typeface="Times New Roman" pitchFamily="18" charset="0"/>
              </a:rPr>
              <a:t>топырақ өзгертушілік (эрозияға қарсы, топырақты мелиорациялау, аккумуляциялау);</a:t>
            </a:r>
          </a:p>
          <a:p>
            <a:pPr marL="285750" indent="-285750">
              <a:spcBef>
                <a:spcPts val="0"/>
              </a:spcBef>
              <a:buFont typeface="Courier New" panose="02070309020205020404" pitchFamily="49" charset="0"/>
              <a:buChar char="o"/>
            </a:pPr>
            <a:r>
              <a:rPr lang="kk-KZ" dirty="0">
                <a:latin typeface="Comic Sans MS" panose="030F0702030302020204" pitchFamily="66" charset="0"/>
                <a:cs typeface="Times New Roman" pitchFamily="18" charset="0"/>
              </a:rPr>
              <a:t>гидросфера өзгертушілік (су қорғаушы, су реттегіш, эрозияға қарсы); </a:t>
            </a:r>
          </a:p>
          <a:p>
            <a:pPr marL="285750" indent="-285750">
              <a:spcBef>
                <a:spcPts val="0"/>
              </a:spcBef>
              <a:buFont typeface="Courier New" panose="02070309020205020404" pitchFamily="49" charset="0"/>
              <a:buChar char="o"/>
            </a:pPr>
            <a:r>
              <a:rPr lang="kk-KZ" dirty="0">
                <a:latin typeface="Comic Sans MS" panose="030F0702030302020204" pitchFamily="66" charset="0"/>
                <a:cs typeface="Times New Roman" pitchFamily="18" charset="0"/>
              </a:rPr>
              <a:t>биотоөзгертушілік рөлін де қосуға болады.</a:t>
            </a:r>
            <a:endParaRPr lang="ru-RU" dirty="0">
              <a:latin typeface="Comic Sans MS" panose="030F0702030302020204" pitchFamily="66" charset="0"/>
              <a:cs typeface="Times New Roman" pitchFamily="18" charset="0"/>
            </a:endParaRPr>
          </a:p>
        </p:txBody>
      </p:sp>
      <p:sp>
        <p:nvSpPr>
          <p:cNvPr id="7" name="Прямоугольник 6"/>
          <p:cNvSpPr/>
          <p:nvPr/>
        </p:nvSpPr>
        <p:spPr>
          <a:xfrm>
            <a:off x="6720840" y="2547819"/>
            <a:ext cx="5242560" cy="4413516"/>
          </a:xfrm>
          <a:prstGeom prst="rect">
            <a:avLst/>
          </a:prstGeom>
        </p:spPr>
        <p:txBody>
          <a:bodyPr wrap="square">
            <a:spAutoFit/>
          </a:bodyPr>
          <a:lstStyle/>
          <a:p>
            <a:pPr marL="285750" indent="-285750">
              <a:lnSpc>
                <a:spcPct val="120000"/>
              </a:lnSpc>
              <a:spcBef>
                <a:spcPts val="0"/>
              </a:spcBef>
              <a:buFont typeface="Courier New" panose="02070309020205020404" pitchFamily="49" charset="0"/>
              <a:buChar char="o"/>
            </a:pPr>
            <a:r>
              <a:rPr lang="ru-RU" dirty="0">
                <a:latin typeface="Comic Sans MS" panose="030F0702030302020204" pitchFamily="66" charset="0"/>
                <a:cs typeface="Times New Roman" pitchFamily="18" charset="0"/>
              </a:rPr>
              <a:t>орта </a:t>
            </a:r>
            <a:r>
              <a:rPr lang="ru-RU" dirty="0" err="1">
                <a:latin typeface="Comic Sans MS" panose="030F0702030302020204" pitchFamily="66" charset="0"/>
                <a:cs typeface="Times New Roman" pitchFamily="18" charset="0"/>
              </a:rPr>
              <a:t>жасаушы</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биосфералық</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қызметіне</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байланысты</a:t>
            </a:r>
            <a:r>
              <a:rPr lang="ru-RU" dirty="0">
                <a:latin typeface="Comic Sans MS" panose="030F0702030302020204" pitchFamily="66" charset="0"/>
                <a:cs typeface="Times New Roman" pitchFamily="18" charset="0"/>
              </a:rPr>
              <a:t>);</a:t>
            </a:r>
          </a:p>
          <a:p>
            <a:pPr marL="285750" indent="-285750">
              <a:lnSpc>
                <a:spcPct val="120000"/>
              </a:lnSpc>
              <a:spcBef>
                <a:spcPts val="0"/>
              </a:spcBef>
              <a:buFont typeface="Courier New" panose="02070309020205020404" pitchFamily="49" charset="0"/>
              <a:buChar char="o"/>
            </a:pPr>
            <a:r>
              <a:rPr lang="ru-RU" dirty="0" err="1">
                <a:latin typeface="Comic Sans MS" panose="030F0702030302020204" pitchFamily="66" charset="0"/>
                <a:cs typeface="Times New Roman" pitchFamily="18" charset="0"/>
              </a:rPr>
              <a:t>санитарлық-гигиеналық</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атмосфераны</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тазалауы</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фитонцидтер</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бөлуі</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ауаны</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озондандыруы</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шаң-тозаңды</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шуды</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сіңіруі</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емдік</a:t>
            </a:r>
            <a:r>
              <a:rPr lang="ru-RU" dirty="0">
                <a:latin typeface="Comic Sans MS" panose="030F0702030302020204" pitchFamily="66" charset="0"/>
                <a:cs typeface="Times New Roman" pitchFamily="18" charset="0"/>
              </a:rPr>
              <a:t> су </a:t>
            </a:r>
            <a:r>
              <a:rPr lang="ru-RU" dirty="0" err="1">
                <a:latin typeface="Comic Sans MS" panose="030F0702030302020204" pitchFamily="66" charset="0"/>
                <a:cs typeface="Times New Roman" pitchFamily="18" charset="0"/>
              </a:rPr>
              <a:t>көздерін</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қорғауы</a:t>
            </a:r>
            <a:r>
              <a:rPr lang="ru-RU" dirty="0">
                <a:latin typeface="Comic Sans MS" panose="030F0702030302020204" pitchFamily="66" charset="0"/>
                <a:cs typeface="Times New Roman" pitchFamily="18" charset="0"/>
              </a:rPr>
              <a:t>);</a:t>
            </a:r>
          </a:p>
          <a:p>
            <a:pPr marL="285750" indent="-285750">
              <a:lnSpc>
                <a:spcPct val="120000"/>
              </a:lnSpc>
              <a:spcBef>
                <a:spcPts val="0"/>
              </a:spcBef>
              <a:buFont typeface="Courier New" panose="02070309020205020404" pitchFamily="49" charset="0"/>
              <a:buChar char="o"/>
            </a:pPr>
            <a:r>
              <a:rPr lang="ru-RU" dirty="0" err="1">
                <a:latin typeface="Comic Sans MS" panose="030F0702030302020204" pitchFamily="66" charset="0"/>
                <a:cs typeface="Times New Roman" pitchFamily="18" charset="0"/>
              </a:rPr>
              <a:t>рухани</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эстетикалық</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ғылыми</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мемориальдық</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дем</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алатын</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орын</a:t>
            </a:r>
            <a:r>
              <a:rPr lang="ru-RU" dirty="0">
                <a:latin typeface="Comic Sans MS" panose="030F0702030302020204" pitchFamily="66" charset="0"/>
                <a:cs typeface="Times New Roman" pitchFamily="18" charset="0"/>
              </a:rPr>
              <a:t>);</a:t>
            </a:r>
          </a:p>
          <a:p>
            <a:pPr marL="285750" indent="-285750">
              <a:lnSpc>
                <a:spcPct val="120000"/>
              </a:lnSpc>
              <a:spcBef>
                <a:spcPts val="0"/>
              </a:spcBef>
              <a:buFont typeface="Courier New" panose="02070309020205020404" pitchFamily="49" charset="0"/>
              <a:buChar char="o"/>
            </a:pPr>
            <a:r>
              <a:rPr lang="ru-RU" dirty="0" err="1">
                <a:latin typeface="Comic Sans MS" panose="030F0702030302020204" pitchFamily="66" charset="0"/>
                <a:cs typeface="Times New Roman" pitchFamily="18" charset="0"/>
              </a:rPr>
              <a:t>Шикізаттық</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сүректі</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пайдалану</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шайырдың</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қою</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массасын</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дайындау</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аң</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шаруашылығы</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шөп</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шабу</a:t>
            </a:r>
            <a:r>
              <a:rPr lang="ru-RU" dirty="0">
                <a:latin typeface="Comic Sans MS" panose="030F0702030302020204" pitchFamily="66" charset="0"/>
                <a:cs typeface="Times New Roman" pitchFamily="18" charset="0"/>
              </a:rPr>
              <a:t>, мал </a:t>
            </a:r>
            <a:r>
              <a:rPr lang="ru-RU" dirty="0" err="1">
                <a:latin typeface="Comic Sans MS" panose="030F0702030302020204" pitchFamily="66" charset="0"/>
                <a:cs typeface="Times New Roman" pitchFamily="18" charset="0"/>
              </a:rPr>
              <a:t>жаю</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саңырауқұлақтар</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жидектер</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жаңғақтар</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жинап</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дайындау</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жəне</a:t>
            </a:r>
            <a:r>
              <a:rPr lang="ru-RU" dirty="0">
                <a:latin typeface="Comic Sans MS" panose="030F0702030302020204" pitchFamily="66" charset="0"/>
                <a:cs typeface="Times New Roman" pitchFamily="18" charset="0"/>
              </a:rPr>
              <a:t> </a:t>
            </a:r>
            <a:r>
              <a:rPr lang="ru-RU" dirty="0" err="1">
                <a:latin typeface="Comic Sans MS" panose="030F0702030302020204" pitchFamily="66" charset="0"/>
                <a:cs typeface="Times New Roman" pitchFamily="18" charset="0"/>
              </a:rPr>
              <a:t>т.б</a:t>
            </a:r>
            <a:r>
              <a:rPr lang="ru-RU" dirty="0">
                <a:latin typeface="Comic Sans MS" panose="030F0702030302020204" pitchFamily="66" charset="0"/>
                <a:cs typeface="Times New Roman" pitchFamily="18" charset="0"/>
              </a:rPr>
              <a:t>.)</a:t>
            </a:r>
          </a:p>
        </p:txBody>
      </p:sp>
    </p:spTree>
    <p:extLst>
      <p:ext uri="{BB962C8B-B14F-4D97-AF65-F5344CB8AC3E}">
        <p14:creationId xmlns:p14="http://schemas.microsoft.com/office/powerpoint/2010/main" val="26412065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AE1724-69F1-F97F-F33C-FE23D3A5F2F2}"/>
              </a:ext>
            </a:extLst>
          </p:cNvPr>
          <p:cNvSpPr txBox="1"/>
          <p:nvPr/>
        </p:nvSpPr>
        <p:spPr>
          <a:xfrm>
            <a:off x="1706880" y="2505670"/>
            <a:ext cx="9067800" cy="707886"/>
          </a:xfrm>
          <a:prstGeom prst="rect">
            <a:avLst/>
          </a:prstGeom>
          <a:noFill/>
        </p:spPr>
        <p:txBody>
          <a:bodyPr wrap="square" rtlCol="0">
            <a:spAutoFit/>
          </a:bodyPr>
          <a:lstStyle/>
          <a:p>
            <a:pPr algn="ctr"/>
            <a:r>
              <a:rPr lang="kk-KZ" sz="4000" b="1" dirty="0">
                <a:latin typeface="Comic Sans MS" panose="030F0702030302020204" pitchFamily="66" charset="0"/>
                <a:cs typeface="Times New Roman" panose="02020603050405020304" pitchFamily="18" charset="0"/>
              </a:rPr>
              <a:t>Назарларыңызға рахмет!</a:t>
            </a:r>
            <a:endParaRPr lang="ru-KZ" sz="4000" b="1"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923387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274320"/>
            <a:ext cx="9601200" cy="1485900"/>
          </a:xfrm>
        </p:spPr>
        <p:txBody>
          <a:bodyPr>
            <a:normAutofit/>
          </a:bodyPr>
          <a:lstStyle/>
          <a:p>
            <a:pPr algn="ctr"/>
            <a:r>
              <a:rPr lang="ru-RU" sz="3200" b="1" dirty="0" err="1">
                <a:solidFill>
                  <a:schemeClr val="tx1"/>
                </a:solidFill>
                <a:latin typeface="Comic Sans MS" panose="030F0702030302020204" pitchFamily="66" charset="0"/>
              </a:rPr>
              <a:t>Орманды</a:t>
            </a:r>
            <a:r>
              <a:rPr lang="ru-RU" sz="3200" b="1" dirty="0">
                <a:solidFill>
                  <a:schemeClr val="tx1"/>
                </a:solidFill>
                <a:latin typeface="Comic Sans MS" panose="030F0702030302020204" pitchFamily="66" charset="0"/>
              </a:rPr>
              <a:t> </a:t>
            </a:r>
            <a:r>
              <a:rPr lang="ru-RU" sz="3200" b="1" dirty="0" err="1">
                <a:solidFill>
                  <a:schemeClr val="tx1"/>
                </a:solidFill>
                <a:latin typeface="Comic Sans MS" panose="030F0702030302020204" pitchFamily="66" charset="0"/>
              </a:rPr>
              <a:t>алқаптар</a:t>
            </a:r>
            <a:endParaRPr lang="ru-RU" sz="3200" dirty="0"/>
          </a:p>
        </p:txBody>
      </p:sp>
      <p:sp>
        <p:nvSpPr>
          <p:cNvPr id="3" name="Объект 2"/>
          <p:cNvSpPr>
            <a:spLocks noGrp="1"/>
          </p:cNvSpPr>
          <p:nvPr>
            <p:ph idx="1"/>
          </p:nvPr>
        </p:nvSpPr>
        <p:spPr>
          <a:xfrm>
            <a:off x="1371600" y="1112520"/>
            <a:ext cx="9601200" cy="5425440"/>
          </a:xfrm>
        </p:spPr>
        <p:txBody>
          <a:bodyPr>
            <a:normAutofit fontScale="85000" lnSpcReduction="10000"/>
          </a:bodyPr>
          <a:lstStyle/>
          <a:p>
            <a:pPr>
              <a:lnSpc>
                <a:spcPct val="120000"/>
              </a:lnSpc>
              <a:spcBef>
                <a:spcPts val="0"/>
              </a:spcBef>
            </a:pPr>
            <a:r>
              <a:rPr lang="ru-RU" dirty="0" err="1">
                <a:latin typeface="Comic Sans MS" panose="030F0702030302020204" pitchFamily="66" charset="0"/>
              </a:rPr>
              <a:t>Көлемі</a:t>
            </a:r>
            <a:r>
              <a:rPr lang="ru-RU" dirty="0">
                <a:latin typeface="Comic Sans MS" panose="030F0702030302020204" pitchFamily="66" charset="0"/>
              </a:rPr>
              <a:t> </a:t>
            </a:r>
            <a:r>
              <a:rPr lang="ru-RU" dirty="0" err="1">
                <a:latin typeface="Comic Sans MS" panose="030F0702030302020204" pitchFamily="66" charset="0"/>
              </a:rPr>
              <a:t>жағынан</a:t>
            </a:r>
            <a:r>
              <a:rPr lang="ru-RU" dirty="0">
                <a:latin typeface="Comic Sans MS" panose="030F0702030302020204" pitchFamily="66" charset="0"/>
              </a:rPr>
              <a:t> </a:t>
            </a:r>
            <a:r>
              <a:rPr lang="ru-RU" dirty="0" err="1">
                <a:latin typeface="Comic Sans MS" panose="030F0702030302020204" pitchFamily="66" charset="0"/>
              </a:rPr>
              <a:t>Қазақстан</a:t>
            </a:r>
            <a:r>
              <a:rPr lang="ru-RU" dirty="0">
                <a:latin typeface="Comic Sans MS" panose="030F0702030302020204" pitchFamily="66" charset="0"/>
              </a:rPr>
              <a:t> </a:t>
            </a:r>
            <a:r>
              <a:rPr lang="ru-RU" dirty="0" err="1">
                <a:latin typeface="Comic Sans MS" panose="030F0702030302020204" pitchFamily="66" charset="0"/>
              </a:rPr>
              <a:t>ормандарының</a:t>
            </a:r>
            <a:r>
              <a:rPr lang="ru-RU" dirty="0">
                <a:latin typeface="Comic Sans MS" panose="030F0702030302020204" pitchFamily="66" charset="0"/>
              </a:rPr>
              <a:t> </a:t>
            </a:r>
            <a:r>
              <a:rPr lang="ru-RU" dirty="0" err="1">
                <a:latin typeface="Comic Sans MS" panose="030F0702030302020204" pitchFamily="66" charset="0"/>
              </a:rPr>
              <a:t>жартысынан</a:t>
            </a:r>
            <a:r>
              <a:rPr lang="ru-RU" dirty="0">
                <a:latin typeface="Comic Sans MS" panose="030F0702030302020204" pitchFamily="66" charset="0"/>
              </a:rPr>
              <a:t> </a:t>
            </a:r>
            <a:r>
              <a:rPr lang="ru-RU" dirty="0" err="1">
                <a:latin typeface="Comic Sans MS" panose="030F0702030302020204" pitchFamily="66" charset="0"/>
              </a:rPr>
              <a:t>астамын</a:t>
            </a:r>
            <a:r>
              <a:rPr lang="ru-RU" dirty="0">
                <a:latin typeface="Comic Sans MS" panose="030F0702030302020204" pitchFamily="66" charset="0"/>
              </a:rPr>
              <a:t> </a:t>
            </a:r>
            <a:r>
              <a:rPr lang="ru-RU" b="1" dirty="0">
                <a:latin typeface="Comic Sans MS" panose="030F0702030302020204" pitchFamily="66" charset="0"/>
              </a:rPr>
              <a:t>(52,2%)</a:t>
            </a:r>
            <a:r>
              <a:rPr lang="ru-RU" dirty="0">
                <a:latin typeface="Comic Sans MS" panose="030F0702030302020204" pitchFamily="66" charset="0"/>
              </a:rPr>
              <a:t> </a:t>
            </a:r>
            <a:r>
              <a:rPr lang="ru-RU" dirty="0" err="1">
                <a:latin typeface="Comic Sans MS" panose="030F0702030302020204" pitchFamily="66" charset="0"/>
              </a:rPr>
              <a:t>шөлді</a:t>
            </a:r>
            <a:r>
              <a:rPr lang="ru-RU" dirty="0">
                <a:latin typeface="Comic Sans MS" panose="030F0702030302020204" pitchFamily="66" charset="0"/>
              </a:rPr>
              <a:t> </a:t>
            </a:r>
            <a:r>
              <a:rPr lang="ru-RU" dirty="0" err="1">
                <a:latin typeface="Comic Sans MS" panose="030F0702030302020204" pitchFamily="66" charset="0"/>
              </a:rPr>
              <a:t>аймақтардағы</a:t>
            </a:r>
            <a:r>
              <a:rPr lang="ru-RU" dirty="0">
                <a:latin typeface="Comic Sans MS" panose="030F0702030302020204" pitchFamily="66" charset="0"/>
              </a:rPr>
              <a:t> </a:t>
            </a:r>
            <a:r>
              <a:rPr lang="ru-RU" i="1" dirty="0" err="1">
                <a:latin typeface="Comic Sans MS" panose="030F0702030302020204" pitchFamily="66" charset="0"/>
              </a:rPr>
              <a:t>сексеуілді</a:t>
            </a:r>
            <a:r>
              <a:rPr lang="ru-RU" i="1" dirty="0">
                <a:latin typeface="Comic Sans MS" panose="030F0702030302020204" pitchFamily="66" charset="0"/>
              </a:rPr>
              <a:t> </a:t>
            </a:r>
            <a:r>
              <a:rPr lang="ru-RU" i="1" dirty="0" err="1">
                <a:latin typeface="Comic Sans MS" panose="030F0702030302020204" pitchFamily="66" charset="0"/>
              </a:rPr>
              <a:t>ормандар</a:t>
            </a:r>
            <a:r>
              <a:rPr lang="ru-RU" dirty="0">
                <a:latin typeface="Comic Sans MS" panose="030F0702030302020204" pitchFamily="66" charset="0"/>
              </a:rPr>
              <a:t> </a:t>
            </a:r>
            <a:r>
              <a:rPr lang="ru-RU" dirty="0" err="1">
                <a:latin typeface="Comic Sans MS" panose="030F0702030302020204" pitchFamily="66" charset="0"/>
              </a:rPr>
              <a:t>алып</a:t>
            </a:r>
            <a:r>
              <a:rPr lang="ru-RU" dirty="0">
                <a:latin typeface="Comic Sans MS" panose="030F0702030302020204" pitchFamily="66" charset="0"/>
              </a:rPr>
              <a:t> </a:t>
            </a:r>
            <a:r>
              <a:rPr lang="ru-RU" dirty="0" err="1">
                <a:latin typeface="Comic Sans MS" panose="030F0702030302020204" pitchFamily="66" charset="0"/>
              </a:rPr>
              <a:t>жатыр</a:t>
            </a:r>
            <a:r>
              <a:rPr lang="ru-RU" dirty="0">
                <a:latin typeface="Comic Sans MS" panose="030F0702030302020204" pitchFamily="66" charset="0"/>
              </a:rPr>
              <a:t>. </a:t>
            </a:r>
            <a:r>
              <a:rPr lang="ru-RU" dirty="0" err="1">
                <a:latin typeface="Comic Sans MS" panose="030F0702030302020204" pitchFamily="66" charset="0"/>
              </a:rPr>
              <a:t>Сексеуілдің</a:t>
            </a:r>
            <a:r>
              <a:rPr lang="ru-RU" dirty="0">
                <a:latin typeface="Comic Sans MS" panose="030F0702030302020204" pitchFamily="66" charset="0"/>
              </a:rPr>
              <a:t> </a:t>
            </a:r>
            <a:r>
              <a:rPr lang="ru-RU" dirty="0" err="1">
                <a:latin typeface="Comic Sans MS" panose="030F0702030302020204" pitchFamily="66" charset="0"/>
              </a:rPr>
              <a:t>Қазақстанда</a:t>
            </a:r>
            <a:r>
              <a:rPr lang="ru-RU" dirty="0">
                <a:latin typeface="Comic Sans MS" panose="030F0702030302020204" pitchFamily="66" charset="0"/>
              </a:rPr>
              <a:t> 2 </a:t>
            </a:r>
            <a:r>
              <a:rPr lang="ru-RU" dirty="0" err="1">
                <a:latin typeface="Comic Sans MS" panose="030F0702030302020204" pitchFamily="66" charset="0"/>
              </a:rPr>
              <a:t>түрі</a:t>
            </a:r>
            <a:r>
              <a:rPr lang="ru-RU" dirty="0">
                <a:latin typeface="Comic Sans MS" panose="030F0702030302020204" pitchFamily="66" charset="0"/>
              </a:rPr>
              <a:t> (</a:t>
            </a:r>
            <a:r>
              <a:rPr lang="ru-RU" dirty="0" err="1">
                <a:latin typeface="Comic Sans MS" panose="030F0702030302020204" pitchFamily="66" charset="0"/>
                <a:hlinkClick r:id="rId2" tooltip="Қара сексеуіл мен ақ сексеуіл (мұндай бет жоқ)"/>
              </a:rPr>
              <a:t>қара</a:t>
            </a:r>
            <a:r>
              <a:rPr lang="ru-RU" dirty="0">
                <a:latin typeface="Comic Sans MS" panose="030F0702030302020204" pitchFamily="66" charset="0"/>
                <a:hlinkClick r:id="rId2" tooltip="Қара сексеуіл мен ақ сексеуіл (мұндай бет жоқ)"/>
              </a:rPr>
              <a:t> </a:t>
            </a:r>
            <a:r>
              <a:rPr lang="ru-RU" dirty="0" err="1">
                <a:latin typeface="Comic Sans MS" panose="030F0702030302020204" pitchFamily="66" charset="0"/>
                <a:hlinkClick r:id="rId2" tooltip="Қара сексеуіл мен ақ сексеуіл (мұндай бет жоқ)"/>
              </a:rPr>
              <a:t>сексеуіл</a:t>
            </a:r>
            <a:r>
              <a:rPr lang="ru-RU" dirty="0">
                <a:latin typeface="Comic Sans MS" panose="030F0702030302020204" pitchFamily="66" charset="0"/>
                <a:hlinkClick r:id="rId2" tooltip="Қара сексеуіл мен ақ сексеуіл (мұндай бет жоқ)"/>
              </a:rPr>
              <a:t> мен </a:t>
            </a:r>
            <a:r>
              <a:rPr lang="ru-RU" dirty="0" err="1">
                <a:latin typeface="Comic Sans MS" panose="030F0702030302020204" pitchFamily="66" charset="0"/>
                <a:hlinkClick r:id="rId2" tooltip="Қара сексеуіл мен ақ сексеуіл (мұндай бет жоқ)"/>
              </a:rPr>
              <a:t>ақ</a:t>
            </a:r>
            <a:r>
              <a:rPr lang="ru-RU" dirty="0">
                <a:latin typeface="Comic Sans MS" panose="030F0702030302020204" pitchFamily="66" charset="0"/>
                <a:hlinkClick r:id="rId2" tooltip="Қара сексеуіл мен ақ сексеуіл (мұндай бет жоқ)"/>
              </a:rPr>
              <a:t> </a:t>
            </a:r>
            <a:r>
              <a:rPr lang="ru-RU" dirty="0" err="1">
                <a:latin typeface="Comic Sans MS" panose="030F0702030302020204" pitchFamily="66" charset="0"/>
                <a:hlinkClick r:id="rId2" tooltip="Қара сексеуіл мен ақ сексеуіл (мұндай бет жоқ)"/>
              </a:rPr>
              <a:t>сексеуіл</a:t>
            </a:r>
            <a:r>
              <a:rPr lang="ru-RU" dirty="0">
                <a:latin typeface="Comic Sans MS" panose="030F0702030302020204" pitchFamily="66" charset="0"/>
              </a:rPr>
              <a:t>) </a:t>
            </a:r>
            <a:r>
              <a:rPr lang="ru-RU" dirty="0" err="1">
                <a:latin typeface="Comic Sans MS" panose="030F0702030302020204" pitchFamily="66" charset="0"/>
              </a:rPr>
              <a:t>өседі</a:t>
            </a:r>
            <a:r>
              <a:rPr lang="ru-RU" dirty="0">
                <a:latin typeface="Comic Sans MS" panose="030F0702030302020204" pitchFamily="66" charset="0"/>
              </a:rPr>
              <a:t>. </a:t>
            </a:r>
          </a:p>
          <a:p>
            <a:pPr>
              <a:lnSpc>
                <a:spcPct val="120000"/>
              </a:lnSpc>
              <a:spcBef>
                <a:spcPts val="0"/>
              </a:spcBef>
            </a:pPr>
            <a:r>
              <a:rPr lang="ru-RU" dirty="0" err="1">
                <a:latin typeface="Comic Sans MS" panose="030F0702030302020204" pitchFamily="66" charset="0"/>
              </a:rPr>
              <a:t>Қара</a:t>
            </a:r>
            <a:r>
              <a:rPr lang="ru-RU" dirty="0">
                <a:latin typeface="Comic Sans MS" panose="030F0702030302020204" pitchFamily="66" charset="0"/>
              </a:rPr>
              <a:t> </a:t>
            </a:r>
            <a:r>
              <a:rPr lang="ru-RU" dirty="0" err="1">
                <a:latin typeface="Comic Sans MS" panose="030F0702030302020204" pitchFamily="66" charset="0"/>
              </a:rPr>
              <a:t>сексеуіл</a:t>
            </a:r>
            <a:r>
              <a:rPr lang="ru-RU" dirty="0">
                <a:latin typeface="Comic Sans MS" panose="030F0702030302020204" pitchFamily="66" charset="0"/>
              </a:rPr>
              <a:t> </a:t>
            </a:r>
            <a:r>
              <a:rPr lang="ru-RU" dirty="0" err="1">
                <a:latin typeface="Comic Sans MS" panose="030F0702030302020204" pitchFamily="66" charset="0"/>
              </a:rPr>
              <a:t>бүкіл</a:t>
            </a:r>
            <a:r>
              <a:rPr lang="ru-RU" dirty="0">
                <a:latin typeface="Comic Sans MS" panose="030F0702030302020204" pitchFamily="66" charset="0"/>
              </a:rPr>
              <a:t> </a:t>
            </a:r>
            <a:r>
              <a:rPr lang="ru-RU" dirty="0" err="1">
                <a:latin typeface="Comic Sans MS" panose="030F0702030302020204" pitchFamily="66" charset="0"/>
                <a:hlinkClick r:id="rId3" tooltip="Бетпақ даланың (мұндай бет жоқ)"/>
              </a:rPr>
              <a:t>Бетпақ</a:t>
            </a:r>
            <a:r>
              <a:rPr lang="ru-RU" dirty="0">
                <a:latin typeface="Comic Sans MS" panose="030F0702030302020204" pitchFamily="66" charset="0"/>
                <a:hlinkClick r:id="rId3" tooltip="Бетпақ даланың (мұндай бет жоқ)"/>
              </a:rPr>
              <a:t> </a:t>
            </a:r>
            <a:r>
              <a:rPr lang="ru-RU" dirty="0" err="1">
                <a:latin typeface="Comic Sans MS" panose="030F0702030302020204" pitchFamily="66" charset="0"/>
                <a:hlinkClick r:id="rId3" tooltip="Бетпақ даланың (мұндай бет жоқ)"/>
              </a:rPr>
              <a:t>даланың</a:t>
            </a:r>
            <a:r>
              <a:rPr lang="ru-RU" dirty="0">
                <a:latin typeface="Comic Sans MS" panose="030F0702030302020204" pitchFamily="66" charset="0"/>
              </a:rPr>
              <a:t> </a:t>
            </a:r>
            <a:r>
              <a:rPr lang="ru-RU" dirty="0" err="1">
                <a:latin typeface="Comic Sans MS" panose="030F0702030302020204" pitchFamily="66" charset="0"/>
              </a:rPr>
              <a:t>батысында</a:t>
            </a:r>
            <a:r>
              <a:rPr lang="ru-RU" dirty="0">
                <a:latin typeface="Comic Sans MS" panose="030F0702030302020204" pitchFamily="66" charset="0"/>
              </a:rPr>
              <a:t>, Сарысу </a:t>
            </a:r>
            <a:r>
              <a:rPr lang="ru-RU" dirty="0" err="1">
                <a:latin typeface="Comic Sans MS" panose="030F0702030302020204" pitchFamily="66" charset="0"/>
              </a:rPr>
              <a:t>өзені</a:t>
            </a:r>
            <a:r>
              <a:rPr lang="ru-RU" dirty="0">
                <a:latin typeface="Comic Sans MS" panose="030F0702030302020204" pitchFamily="66" charset="0"/>
              </a:rPr>
              <a:t> </a:t>
            </a:r>
            <a:r>
              <a:rPr lang="ru-RU" dirty="0" err="1">
                <a:latin typeface="Comic Sans MS" panose="030F0702030302020204" pitchFamily="66" charset="0"/>
              </a:rPr>
              <a:t>бойының</a:t>
            </a:r>
            <a:r>
              <a:rPr lang="ru-RU" dirty="0">
                <a:latin typeface="Comic Sans MS" panose="030F0702030302020204" pitchFamily="66" charset="0"/>
              </a:rPr>
              <a:t> </a:t>
            </a:r>
            <a:r>
              <a:rPr lang="ru-RU" dirty="0" err="1">
                <a:latin typeface="Comic Sans MS" panose="030F0702030302020204" pitchFamily="66" charset="0"/>
              </a:rPr>
              <a:t>орталығында</a:t>
            </a:r>
            <a:r>
              <a:rPr lang="ru-RU" dirty="0">
                <a:latin typeface="Comic Sans MS" panose="030F0702030302020204" pitchFamily="66" charset="0"/>
              </a:rPr>
              <a:t>, </a:t>
            </a:r>
            <a:r>
              <a:rPr lang="ru-RU" dirty="0" err="1">
                <a:latin typeface="Comic Sans MS" panose="030F0702030302020204" pitchFamily="66" charset="0"/>
              </a:rPr>
              <a:t>Іле</a:t>
            </a:r>
            <a:r>
              <a:rPr lang="ru-RU" dirty="0">
                <a:latin typeface="Comic Sans MS" panose="030F0702030302020204" pitchFamily="66" charset="0"/>
              </a:rPr>
              <a:t> </a:t>
            </a:r>
            <a:r>
              <a:rPr lang="ru-RU" dirty="0" err="1">
                <a:latin typeface="Comic Sans MS" panose="030F0702030302020204" pitchFamily="66" charset="0"/>
              </a:rPr>
              <a:t>өзені</a:t>
            </a:r>
            <a:r>
              <a:rPr lang="ru-RU" dirty="0">
                <a:latin typeface="Comic Sans MS" panose="030F0702030302020204" pitchFamily="66" charset="0"/>
              </a:rPr>
              <a:t> </a:t>
            </a:r>
            <a:r>
              <a:rPr lang="ru-RU" dirty="0" err="1">
                <a:latin typeface="Comic Sans MS" panose="030F0702030302020204" pitchFamily="66" charset="0"/>
              </a:rPr>
              <a:t>сағасының</a:t>
            </a:r>
            <a:r>
              <a:rPr lang="ru-RU" dirty="0">
                <a:latin typeface="Comic Sans MS" panose="030F0702030302020204" pitchFamily="66" charset="0"/>
              </a:rPr>
              <a:t> </a:t>
            </a:r>
            <a:r>
              <a:rPr lang="ru-RU" dirty="0" err="1">
                <a:latin typeface="Comic Sans MS" panose="030F0702030302020204" pitchFamily="66" charset="0"/>
              </a:rPr>
              <a:t>оң</a:t>
            </a:r>
            <a:r>
              <a:rPr lang="ru-RU" dirty="0">
                <a:latin typeface="Comic Sans MS" panose="030F0702030302020204" pitchFamily="66" charset="0"/>
              </a:rPr>
              <a:t> </a:t>
            </a:r>
            <a:r>
              <a:rPr lang="ru-RU" dirty="0" err="1">
                <a:latin typeface="Comic Sans MS" panose="030F0702030302020204" pitchFamily="66" charset="0"/>
              </a:rPr>
              <a:t>жағалауында</a:t>
            </a:r>
            <a:r>
              <a:rPr lang="ru-RU" dirty="0">
                <a:latin typeface="Comic Sans MS" panose="030F0702030302020204" pitchFamily="66" charset="0"/>
              </a:rPr>
              <a:t> </a:t>
            </a:r>
            <a:r>
              <a:rPr lang="ru-RU" dirty="0" err="1">
                <a:latin typeface="Comic Sans MS" panose="030F0702030302020204" pitchFamily="66" charset="0"/>
              </a:rPr>
              <a:t>және</a:t>
            </a:r>
            <a:r>
              <a:rPr lang="ru-RU" dirty="0">
                <a:latin typeface="Comic Sans MS" panose="030F0702030302020204" pitchFamily="66" charset="0"/>
              </a:rPr>
              <a:t> Шу </a:t>
            </a:r>
            <a:r>
              <a:rPr lang="ru-RU" dirty="0" err="1">
                <a:latin typeface="Comic Sans MS" panose="030F0702030302020204" pitchFamily="66" charset="0"/>
              </a:rPr>
              <a:t>өзені</a:t>
            </a:r>
            <a:r>
              <a:rPr lang="ru-RU" dirty="0">
                <a:latin typeface="Comic Sans MS" panose="030F0702030302020204" pitchFamily="66" charset="0"/>
              </a:rPr>
              <a:t> мен </a:t>
            </a:r>
            <a:r>
              <a:rPr lang="ru-RU" dirty="0" err="1">
                <a:latin typeface="Comic Sans MS" panose="030F0702030302020204" pitchFamily="66" charset="0"/>
              </a:rPr>
              <a:t>Мойынқұмның</a:t>
            </a:r>
            <a:r>
              <a:rPr lang="ru-RU" dirty="0">
                <a:latin typeface="Comic Sans MS" panose="030F0702030302020204" pitchFamily="66" charset="0"/>
              </a:rPr>
              <a:t> </a:t>
            </a:r>
            <a:r>
              <a:rPr lang="ru-RU" dirty="0" err="1">
                <a:latin typeface="Comic Sans MS" panose="030F0702030302020204" pitchFamily="66" charset="0"/>
              </a:rPr>
              <a:t>аралығында</a:t>
            </a:r>
            <a:r>
              <a:rPr lang="ru-RU" dirty="0">
                <a:latin typeface="Comic Sans MS" panose="030F0702030302020204" pitchFamily="66" charset="0"/>
              </a:rPr>
              <a:t> </a:t>
            </a:r>
            <a:r>
              <a:rPr lang="ru-RU" dirty="0" err="1">
                <a:latin typeface="Comic Sans MS" panose="030F0702030302020204" pitchFamily="66" charset="0"/>
              </a:rPr>
              <a:t>таралған</a:t>
            </a:r>
            <a:r>
              <a:rPr lang="ru-RU" dirty="0">
                <a:latin typeface="Comic Sans MS" panose="030F0702030302020204" pitchFamily="66" charset="0"/>
              </a:rPr>
              <a:t>. </a:t>
            </a:r>
          </a:p>
          <a:p>
            <a:pPr>
              <a:lnSpc>
                <a:spcPct val="120000"/>
              </a:lnSpc>
              <a:spcBef>
                <a:spcPts val="0"/>
              </a:spcBef>
            </a:pPr>
            <a:r>
              <a:rPr lang="ru-RU" dirty="0" err="1">
                <a:latin typeface="Comic Sans MS" panose="030F0702030302020204" pitchFamily="66" charset="0"/>
              </a:rPr>
              <a:t>Ақ</a:t>
            </a:r>
            <a:r>
              <a:rPr lang="ru-RU" dirty="0">
                <a:latin typeface="Comic Sans MS" panose="030F0702030302020204" pitchFamily="66" charset="0"/>
              </a:rPr>
              <a:t> </a:t>
            </a:r>
            <a:r>
              <a:rPr lang="ru-RU" dirty="0" err="1">
                <a:latin typeface="Comic Sans MS" panose="030F0702030302020204" pitchFamily="66" charset="0"/>
              </a:rPr>
              <a:t>сексеуілді</a:t>
            </a:r>
            <a:r>
              <a:rPr lang="ru-RU" dirty="0">
                <a:latin typeface="Comic Sans MS" panose="030F0702030302020204" pitchFamily="66" charset="0"/>
              </a:rPr>
              <a:t> </a:t>
            </a:r>
            <a:r>
              <a:rPr lang="ru-RU" dirty="0" err="1">
                <a:latin typeface="Comic Sans MS" panose="030F0702030302020204" pitchFamily="66" charset="0"/>
              </a:rPr>
              <a:t>Орманды</a:t>
            </a:r>
            <a:r>
              <a:rPr lang="ru-RU" dirty="0">
                <a:latin typeface="Comic Sans MS" panose="030F0702030302020204" pitchFamily="66" charset="0"/>
              </a:rPr>
              <a:t> </a:t>
            </a:r>
            <a:r>
              <a:rPr lang="ru-RU" dirty="0" err="1">
                <a:latin typeface="Comic Sans MS" panose="030F0702030302020204" pitchFamily="66" charset="0"/>
              </a:rPr>
              <a:t>алқаптар</a:t>
            </a:r>
            <a:r>
              <a:rPr lang="ru-RU" dirty="0">
                <a:latin typeface="Comic Sans MS" panose="030F0702030302020204" pitchFamily="66" charset="0"/>
              </a:rPr>
              <a:t> </a:t>
            </a:r>
            <a:r>
              <a:rPr lang="ru-RU" i="1" dirty="0" err="1">
                <a:latin typeface="Comic Sans MS" panose="030F0702030302020204" pitchFamily="66" charset="0"/>
              </a:rPr>
              <a:t>Қарақұмда</a:t>
            </a:r>
            <a:r>
              <a:rPr lang="ru-RU" i="1" dirty="0">
                <a:latin typeface="Comic Sans MS" panose="030F0702030302020204" pitchFamily="66" charset="0"/>
              </a:rPr>
              <a:t>, </a:t>
            </a:r>
            <a:r>
              <a:rPr lang="ru-RU" i="1" dirty="0" err="1">
                <a:latin typeface="Comic Sans MS" panose="030F0702030302020204" pitchFamily="66" charset="0"/>
              </a:rPr>
              <a:t>Мойынқұмда</a:t>
            </a:r>
            <a:r>
              <a:rPr lang="ru-RU" i="1" dirty="0">
                <a:latin typeface="Comic Sans MS" panose="030F0702030302020204" pitchFamily="66" charset="0"/>
              </a:rPr>
              <a:t>, </a:t>
            </a:r>
            <a:r>
              <a:rPr lang="ru-RU" i="1" dirty="0" err="1">
                <a:latin typeface="Comic Sans MS" panose="030F0702030302020204" pitchFamily="66" charset="0"/>
              </a:rPr>
              <a:t>Балқаш</a:t>
            </a:r>
            <a:r>
              <a:rPr lang="ru-RU" i="1" dirty="0">
                <a:latin typeface="Comic Sans MS" panose="030F0702030302020204" pitchFamily="66" charset="0"/>
              </a:rPr>
              <a:t> </a:t>
            </a:r>
            <a:r>
              <a:rPr lang="ru-RU" i="1" dirty="0" err="1">
                <a:latin typeface="Comic Sans MS" panose="030F0702030302020204" pitchFamily="66" charset="0"/>
              </a:rPr>
              <a:t>төңірегі</a:t>
            </a:r>
            <a:r>
              <a:rPr lang="ru-RU" dirty="0">
                <a:latin typeface="Comic Sans MS" panose="030F0702030302020204" pitchFamily="66" charset="0"/>
              </a:rPr>
              <a:t> мен </a:t>
            </a:r>
            <a:r>
              <a:rPr lang="ru-RU" i="1" dirty="0" err="1">
                <a:latin typeface="Comic Sans MS" panose="030F0702030302020204" pitchFamily="66" charset="0"/>
              </a:rPr>
              <a:t>Қызылқұмда</a:t>
            </a:r>
            <a:r>
              <a:rPr lang="ru-RU" dirty="0">
                <a:latin typeface="Comic Sans MS" panose="030F0702030302020204" pitchFamily="66" charset="0"/>
              </a:rPr>
              <a:t> </a:t>
            </a:r>
            <a:r>
              <a:rPr lang="ru-RU" dirty="0" err="1">
                <a:latin typeface="Comic Sans MS" panose="030F0702030302020204" pitchFamily="66" charset="0"/>
              </a:rPr>
              <a:t>өседі</a:t>
            </a:r>
            <a:r>
              <a:rPr lang="ru-RU" dirty="0">
                <a:latin typeface="Comic Sans MS" panose="030F0702030302020204" pitchFamily="66" charset="0"/>
              </a:rPr>
              <a:t>. </a:t>
            </a:r>
            <a:r>
              <a:rPr lang="ru-RU" i="1" dirty="0" err="1">
                <a:latin typeface="Comic Sans MS" panose="030F0702030302020204" pitchFamily="66" charset="0"/>
              </a:rPr>
              <a:t>Сексеуілді</a:t>
            </a:r>
            <a:r>
              <a:rPr lang="ru-RU" i="1" dirty="0">
                <a:latin typeface="Comic Sans MS" panose="030F0702030302020204" pitchFamily="66" charset="0"/>
              </a:rPr>
              <a:t> </a:t>
            </a:r>
            <a:r>
              <a:rPr lang="ru-RU" i="1" dirty="0" err="1">
                <a:latin typeface="Comic Sans MS" panose="030F0702030302020204" pitchFamily="66" charset="0"/>
              </a:rPr>
              <a:t>Орманның</a:t>
            </a:r>
            <a:r>
              <a:rPr lang="ru-RU" dirty="0">
                <a:latin typeface="Comic Sans MS" panose="030F0702030302020204" pitchFamily="66" charset="0"/>
              </a:rPr>
              <a:t> </a:t>
            </a:r>
            <a:r>
              <a:rPr lang="ru-RU" dirty="0" err="1">
                <a:latin typeface="Comic Sans MS" panose="030F0702030302020204" pitchFamily="66" charset="0"/>
              </a:rPr>
              <a:t>құмды</a:t>
            </a:r>
            <a:r>
              <a:rPr lang="ru-RU" dirty="0">
                <a:latin typeface="Comic Sans MS" panose="030F0702030302020204" pitchFamily="66" charset="0"/>
              </a:rPr>
              <a:t> </a:t>
            </a:r>
            <a:r>
              <a:rPr lang="ru-RU" dirty="0" err="1">
                <a:latin typeface="Comic Sans MS" panose="030F0702030302020204" pitchFamily="66" charset="0"/>
              </a:rPr>
              <a:t>алқаптардың</a:t>
            </a:r>
            <a:r>
              <a:rPr lang="ru-RU" dirty="0">
                <a:latin typeface="Comic Sans MS" panose="030F0702030302020204" pitchFamily="66" charset="0"/>
              </a:rPr>
              <a:t> </a:t>
            </a:r>
            <a:r>
              <a:rPr lang="ru-RU" dirty="0" err="1">
                <a:latin typeface="Comic Sans MS" panose="030F0702030302020204" pitchFamily="66" charset="0"/>
              </a:rPr>
              <a:t>жылжуын</a:t>
            </a:r>
            <a:r>
              <a:rPr lang="ru-RU" dirty="0">
                <a:latin typeface="Comic Sans MS" panose="030F0702030302020204" pitchFamily="66" charset="0"/>
              </a:rPr>
              <a:t> </a:t>
            </a:r>
            <a:r>
              <a:rPr lang="ru-RU" dirty="0" err="1">
                <a:latin typeface="Comic Sans MS" panose="030F0702030302020204" pitchFamily="66" charset="0"/>
              </a:rPr>
              <a:t>тоқтатуда</a:t>
            </a:r>
            <a:r>
              <a:rPr lang="ru-RU" dirty="0">
                <a:latin typeface="Comic Sans MS" panose="030F0702030302020204" pitchFamily="66" charset="0"/>
              </a:rPr>
              <a:t> </a:t>
            </a:r>
            <a:r>
              <a:rPr lang="ru-RU" dirty="0" err="1">
                <a:latin typeface="Comic Sans MS" panose="030F0702030302020204" pitchFamily="66" charset="0"/>
              </a:rPr>
              <a:t>маңызы</a:t>
            </a:r>
            <a:r>
              <a:rPr lang="ru-RU" dirty="0">
                <a:latin typeface="Comic Sans MS" panose="030F0702030302020204" pitchFamily="66" charset="0"/>
              </a:rPr>
              <a:t> </a:t>
            </a:r>
            <a:r>
              <a:rPr lang="ru-RU" dirty="0" err="1">
                <a:latin typeface="Comic Sans MS" panose="030F0702030302020204" pitchFamily="66" charset="0"/>
              </a:rPr>
              <a:t>зор</a:t>
            </a:r>
            <a:r>
              <a:rPr lang="ru-RU" dirty="0">
                <a:latin typeface="Comic Sans MS" panose="030F0702030302020204" pitchFamily="66" charset="0"/>
              </a:rPr>
              <a:t> </a:t>
            </a:r>
            <a:r>
              <a:rPr lang="ru-RU" dirty="0" err="1">
                <a:latin typeface="Comic Sans MS" panose="030F0702030302020204" pitchFamily="66" charset="0"/>
              </a:rPr>
              <a:t>және</a:t>
            </a:r>
            <a:r>
              <a:rPr lang="ru-RU" dirty="0">
                <a:latin typeface="Comic Sans MS" panose="030F0702030302020204" pitchFamily="66" charset="0"/>
              </a:rPr>
              <a:t> </a:t>
            </a:r>
            <a:r>
              <a:rPr lang="ru-RU" dirty="0" err="1">
                <a:latin typeface="Comic Sans MS" panose="030F0702030302020204" pitchFamily="66" charset="0"/>
              </a:rPr>
              <a:t>қой</a:t>
            </a:r>
            <a:r>
              <a:rPr lang="ru-RU" dirty="0">
                <a:latin typeface="Comic Sans MS" panose="030F0702030302020204" pitchFamily="66" charset="0"/>
              </a:rPr>
              <a:t>, </a:t>
            </a:r>
            <a:r>
              <a:rPr lang="ru-RU" dirty="0" err="1">
                <a:latin typeface="Comic Sans MS" panose="030F0702030302020204" pitchFamily="66" charset="0"/>
              </a:rPr>
              <a:t>түйе</a:t>
            </a:r>
            <a:r>
              <a:rPr lang="ru-RU" dirty="0">
                <a:latin typeface="Comic Sans MS" panose="030F0702030302020204" pitchFamily="66" charset="0"/>
              </a:rPr>
              <a:t> </a:t>
            </a:r>
            <a:r>
              <a:rPr lang="ru-RU" dirty="0" err="1">
                <a:latin typeface="Comic Sans MS" panose="030F0702030302020204" pitchFamily="66" charset="0"/>
              </a:rPr>
              <a:t>үшін</a:t>
            </a:r>
            <a:r>
              <a:rPr lang="ru-RU" dirty="0">
                <a:latin typeface="Comic Sans MS" panose="030F0702030302020204" pitchFamily="66" charset="0"/>
              </a:rPr>
              <a:t> </a:t>
            </a:r>
            <a:r>
              <a:rPr lang="ru-RU" dirty="0" err="1">
                <a:latin typeface="Comic Sans MS" panose="030F0702030302020204" pitchFamily="66" charset="0"/>
              </a:rPr>
              <a:t>қысы-жазы</a:t>
            </a:r>
            <a:r>
              <a:rPr lang="ru-RU" dirty="0">
                <a:latin typeface="Comic Sans MS" panose="030F0702030302020204" pitchFamily="66" charset="0"/>
              </a:rPr>
              <a:t> </a:t>
            </a:r>
            <a:r>
              <a:rPr lang="ru-RU" dirty="0" err="1">
                <a:latin typeface="Comic Sans MS" panose="030F0702030302020204" pitchFamily="66" charset="0"/>
              </a:rPr>
              <a:t>жақсы</a:t>
            </a:r>
            <a:r>
              <a:rPr lang="ru-RU" dirty="0">
                <a:latin typeface="Comic Sans MS" panose="030F0702030302020204" pitchFamily="66" charset="0"/>
              </a:rPr>
              <a:t> </a:t>
            </a:r>
            <a:r>
              <a:rPr lang="ru-RU" dirty="0" err="1">
                <a:latin typeface="Comic Sans MS" panose="030F0702030302020204" pitchFamily="66" charset="0"/>
              </a:rPr>
              <a:t>жайылым</a:t>
            </a:r>
            <a:r>
              <a:rPr lang="ru-RU" dirty="0">
                <a:latin typeface="Comic Sans MS" panose="030F0702030302020204" pitchFamily="66" charset="0"/>
              </a:rPr>
              <a:t>. </a:t>
            </a:r>
          </a:p>
          <a:p>
            <a:pPr>
              <a:lnSpc>
                <a:spcPct val="120000"/>
              </a:lnSpc>
              <a:spcBef>
                <a:spcPts val="0"/>
              </a:spcBef>
            </a:pPr>
            <a:r>
              <a:rPr lang="ru-RU" dirty="0" err="1">
                <a:latin typeface="Comic Sans MS" panose="030F0702030302020204" pitchFamily="66" charset="0"/>
              </a:rPr>
              <a:t>Сексеуілден</a:t>
            </a:r>
            <a:r>
              <a:rPr lang="ru-RU" dirty="0">
                <a:latin typeface="Comic Sans MS" panose="030F0702030302020204" pitchFamily="66" charset="0"/>
              </a:rPr>
              <a:t> </a:t>
            </a:r>
            <a:r>
              <a:rPr lang="ru-RU" dirty="0" err="1">
                <a:latin typeface="Comic Sans MS" panose="030F0702030302020204" pitchFamily="66" charset="0"/>
              </a:rPr>
              <a:t>басқа</a:t>
            </a:r>
            <a:r>
              <a:rPr lang="ru-RU" dirty="0">
                <a:latin typeface="Comic Sans MS" panose="030F0702030302020204" pitchFamily="66" charset="0"/>
              </a:rPr>
              <a:t> </a:t>
            </a:r>
            <a:r>
              <a:rPr lang="ru-RU" dirty="0" err="1">
                <a:latin typeface="Comic Sans MS" panose="030F0702030302020204" pitchFamily="66" charset="0"/>
              </a:rPr>
              <a:t>Қазақстанның</a:t>
            </a:r>
            <a:r>
              <a:rPr lang="ru-RU" dirty="0">
                <a:latin typeface="Comic Sans MS" panose="030F0702030302020204" pitchFamily="66" charset="0"/>
              </a:rPr>
              <a:t> </a:t>
            </a:r>
            <a:r>
              <a:rPr lang="ru-RU" dirty="0" err="1">
                <a:latin typeface="Comic Sans MS" panose="030F0702030302020204" pitchFamily="66" charset="0"/>
              </a:rPr>
              <a:t>шөлді</a:t>
            </a:r>
            <a:r>
              <a:rPr lang="ru-RU" dirty="0">
                <a:latin typeface="Comic Sans MS" panose="030F0702030302020204" pitchFamily="66" charset="0"/>
              </a:rPr>
              <a:t> </a:t>
            </a:r>
            <a:r>
              <a:rPr lang="ru-RU" dirty="0" err="1">
                <a:latin typeface="Comic Sans MS" panose="030F0702030302020204" pitchFamily="66" charset="0"/>
              </a:rPr>
              <a:t>аймақтарын</a:t>
            </a:r>
            <a:r>
              <a:rPr lang="ru-RU" dirty="0">
                <a:latin typeface="Comic Sans MS" panose="030F0702030302020204" pitchFamily="66" charset="0"/>
              </a:rPr>
              <a:t> </a:t>
            </a:r>
            <a:r>
              <a:rPr lang="ru-RU" dirty="0" err="1">
                <a:latin typeface="Comic Sans MS" panose="030F0702030302020204" pitchFamily="66" charset="0"/>
              </a:rPr>
              <a:t>кесіп</a:t>
            </a:r>
            <a:r>
              <a:rPr lang="ru-RU" dirty="0">
                <a:latin typeface="Comic Sans MS" panose="030F0702030302020204" pitchFamily="66" charset="0"/>
              </a:rPr>
              <a:t> </a:t>
            </a:r>
            <a:r>
              <a:rPr lang="ru-RU" dirty="0" err="1">
                <a:latin typeface="Comic Sans MS" panose="030F0702030302020204" pitchFamily="66" charset="0"/>
              </a:rPr>
              <a:t>өтетін</a:t>
            </a:r>
            <a:r>
              <a:rPr lang="ru-RU" dirty="0">
                <a:latin typeface="Comic Sans MS" panose="030F0702030302020204" pitchFamily="66" charset="0"/>
              </a:rPr>
              <a:t> </a:t>
            </a:r>
            <a:r>
              <a:rPr lang="ru-RU" dirty="0" err="1">
                <a:latin typeface="Comic Sans MS" panose="030F0702030302020204" pitchFamily="66" charset="0"/>
                <a:hlinkClick r:id="rId4" tooltip="Сырдария, Шу, Іле, (мұндай бет жоқ)"/>
              </a:rPr>
              <a:t>Сырдария</a:t>
            </a:r>
            <a:r>
              <a:rPr lang="ru-RU" dirty="0">
                <a:latin typeface="Comic Sans MS" panose="030F0702030302020204" pitchFamily="66" charset="0"/>
                <a:hlinkClick r:id="rId4" tooltip="Сырдария, Шу, Іле, (мұндай бет жоқ)"/>
              </a:rPr>
              <a:t>, Шу, </a:t>
            </a:r>
            <a:r>
              <a:rPr lang="ru-RU" dirty="0" err="1">
                <a:latin typeface="Comic Sans MS" panose="030F0702030302020204" pitchFamily="66" charset="0"/>
                <a:hlinkClick r:id="rId4" tooltip="Сырдария, Шу, Іле, (мұндай бет жоқ)"/>
              </a:rPr>
              <a:t>Іле</a:t>
            </a:r>
            <a:r>
              <a:rPr lang="ru-RU" dirty="0">
                <a:latin typeface="Comic Sans MS" panose="030F0702030302020204" pitchFamily="66" charset="0"/>
                <a:hlinkClick r:id="rId4" tooltip="Сырдария, Шу, Іле, (мұндай бет жоқ)"/>
              </a:rPr>
              <a:t>,</a:t>
            </a:r>
            <a:r>
              <a:rPr lang="ru-RU" dirty="0">
                <a:latin typeface="Comic Sans MS" panose="030F0702030302020204" pitchFamily="66" charset="0"/>
              </a:rPr>
              <a:t> </a:t>
            </a:r>
            <a:r>
              <a:rPr lang="ru-RU" dirty="0" err="1">
                <a:latin typeface="Comic Sans MS" panose="030F0702030302020204" pitchFamily="66" charset="0"/>
              </a:rPr>
              <a:t>т.б</a:t>
            </a:r>
            <a:r>
              <a:rPr lang="ru-RU" dirty="0">
                <a:latin typeface="Comic Sans MS" panose="030F0702030302020204" pitchFamily="66" charset="0"/>
              </a:rPr>
              <a:t>. </a:t>
            </a:r>
            <a:r>
              <a:rPr lang="ru-RU" dirty="0" err="1">
                <a:latin typeface="Comic Sans MS" panose="030F0702030302020204" pitchFamily="66" charset="0"/>
              </a:rPr>
              <a:t>өзендердің</a:t>
            </a:r>
            <a:r>
              <a:rPr lang="ru-RU" dirty="0">
                <a:latin typeface="Comic Sans MS" panose="030F0702030302020204" pitchFamily="66" charset="0"/>
              </a:rPr>
              <a:t> </a:t>
            </a:r>
            <a:r>
              <a:rPr lang="ru-RU" dirty="0" err="1">
                <a:latin typeface="Comic Sans MS" panose="030F0702030302020204" pitchFamily="66" charset="0"/>
              </a:rPr>
              <a:t>бойларында</a:t>
            </a:r>
            <a:r>
              <a:rPr lang="ru-RU" dirty="0">
                <a:latin typeface="Comic Sans MS" panose="030F0702030302020204" pitchFamily="66" charset="0"/>
              </a:rPr>
              <a:t> </a:t>
            </a:r>
            <a:r>
              <a:rPr lang="ru-RU" dirty="0" err="1">
                <a:latin typeface="Comic Sans MS" panose="030F0702030302020204" pitchFamily="66" charset="0"/>
              </a:rPr>
              <a:t>түрлі</a:t>
            </a:r>
            <a:r>
              <a:rPr lang="ru-RU" dirty="0">
                <a:latin typeface="Comic Sans MS" panose="030F0702030302020204" pitchFamily="66" charset="0"/>
              </a:rPr>
              <a:t> </a:t>
            </a:r>
            <a:r>
              <a:rPr lang="ru-RU" dirty="0" err="1">
                <a:latin typeface="Comic Sans MS" panose="030F0702030302020204" pitchFamily="66" charset="0"/>
              </a:rPr>
              <a:t>ағаш-бұталар</a:t>
            </a:r>
            <a:r>
              <a:rPr lang="ru-RU" dirty="0">
                <a:latin typeface="Comic Sans MS" panose="030F0702030302020204" pitchFamily="66" charset="0"/>
              </a:rPr>
              <a:t> (</a:t>
            </a:r>
            <a:r>
              <a:rPr lang="ru-RU" dirty="0" err="1">
                <a:latin typeface="Comic Sans MS" panose="030F0702030302020204" pitchFamily="66" charset="0"/>
              </a:rPr>
              <a:t>терек</a:t>
            </a:r>
            <a:r>
              <a:rPr lang="ru-RU" dirty="0">
                <a:latin typeface="Comic Sans MS" panose="030F0702030302020204" pitchFamily="66" charset="0"/>
              </a:rPr>
              <a:t>, </a:t>
            </a:r>
            <a:r>
              <a:rPr lang="ru-RU" dirty="0" err="1">
                <a:latin typeface="Comic Sans MS" panose="030F0702030302020204" pitchFamily="66" charset="0"/>
              </a:rPr>
              <a:t>тобылғы</a:t>
            </a:r>
            <a:r>
              <a:rPr lang="ru-RU" dirty="0">
                <a:latin typeface="Comic Sans MS" panose="030F0702030302020204" pitchFamily="66" charset="0"/>
              </a:rPr>
              <a:t>, </a:t>
            </a:r>
            <a:r>
              <a:rPr lang="ru-RU" dirty="0" err="1">
                <a:latin typeface="Comic Sans MS" panose="030F0702030302020204" pitchFamily="66" charset="0"/>
              </a:rPr>
              <a:t>жыңғыл</a:t>
            </a:r>
            <a:r>
              <a:rPr lang="ru-RU" dirty="0">
                <a:latin typeface="Comic Sans MS" panose="030F0702030302020204" pitchFamily="66" charset="0"/>
              </a:rPr>
              <a:t>, </a:t>
            </a:r>
            <a:r>
              <a:rPr lang="ru-RU" dirty="0" err="1">
                <a:latin typeface="Comic Sans MS" panose="030F0702030302020204" pitchFamily="66" charset="0"/>
              </a:rPr>
              <a:t>шетен</a:t>
            </a:r>
            <a:r>
              <a:rPr lang="ru-RU" dirty="0">
                <a:latin typeface="Comic Sans MS" panose="030F0702030302020204" pitchFamily="66" charset="0"/>
              </a:rPr>
              <a:t>, </a:t>
            </a:r>
            <a:r>
              <a:rPr lang="ru-RU" dirty="0" err="1">
                <a:latin typeface="Comic Sans MS" panose="030F0702030302020204" pitchFamily="66" charset="0"/>
              </a:rPr>
              <a:t>емен</a:t>
            </a:r>
            <a:r>
              <a:rPr lang="ru-RU" dirty="0">
                <a:latin typeface="Comic Sans MS" panose="030F0702030302020204" pitchFamily="66" charset="0"/>
              </a:rPr>
              <a:t>, </a:t>
            </a:r>
            <a:r>
              <a:rPr lang="ru-RU" dirty="0" err="1">
                <a:latin typeface="Comic Sans MS" panose="030F0702030302020204" pitchFamily="66" charset="0"/>
              </a:rPr>
              <a:t>шегіршін</a:t>
            </a:r>
            <a:r>
              <a:rPr lang="ru-RU" dirty="0">
                <a:latin typeface="Comic Sans MS" panose="030F0702030302020204" pitchFamily="66" charset="0"/>
              </a:rPr>
              <a:t>, тал, </a:t>
            </a:r>
            <a:r>
              <a:rPr lang="ru-RU" dirty="0" err="1">
                <a:latin typeface="Comic Sans MS" panose="030F0702030302020204" pitchFamily="66" charset="0"/>
              </a:rPr>
              <a:t>т.б</a:t>
            </a:r>
            <a:r>
              <a:rPr lang="ru-RU" dirty="0">
                <a:latin typeface="Comic Sans MS" panose="030F0702030302020204" pitchFamily="66" charset="0"/>
              </a:rPr>
              <a:t>.) </a:t>
            </a:r>
            <a:r>
              <a:rPr lang="ru-RU" dirty="0" err="1">
                <a:latin typeface="Comic Sans MS" panose="030F0702030302020204" pitchFamily="66" charset="0"/>
              </a:rPr>
              <a:t>өсетін</a:t>
            </a:r>
            <a:r>
              <a:rPr lang="ru-RU" dirty="0">
                <a:latin typeface="Comic Sans MS" panose="030F0702030302020204" pitchFamily="66" charset="0"/>
              </a:rPr>
              <a:t> </a:t>
            </a:r>
            <a:r>
              <a:rPr lang="ru-RU" dirty="0" err="1">
                <a:latin typeface="Comic Sans MS" panose="030F0702030302020204" pitchFamily="66" charset="0"/>
              </a:rPr>
              <a:t>тоғайлы</a:t>
            </a:r>
            <a:r>
              <a:rPr lang="ru-RU" dirty="0">
                <a:latin typeface="Comic Sans MS" panose="030F0702030302020204" pitchFamily="66" charset="0"/>
              </a:rPr>
              <a:t> </a:t>
            </a:r>
            <a:r>
              <a:rPr lang="ru-RU" dirty="0" err="1">
                <a:latin typeface="Comic Sans MS" panose="030F0702030302020204" pitchFamily="66" charset="0"/>
              </a:rPr>
              <a:t>ормандар</a:t>
            </a:r>
            <a:r>
              <a:rPr lang="ru-RU" dirty="0">
                <a:latin typeface="Comic Sans MS" panose="030F0702030302020204" pitchFamily="66" charset="0"/>
              </a:rPr>
              <a:t> </a:t>
            </a:r>
            <a:r>
              <a:rPr lang="ru-RU" dirty="0" err="1">
                <a:latin typeface="Comic Sans MS" panose="030F0702030302020204" pitchFamily="66" charset="0"/>
              </a:rPr>
              <a:t>кездеседі</a:t>
            </a:r>
            <a:r>
              <a:rPr lang="ru-RU" dirty="0">
                <a:latin typeface="Comic Sans MS" panose="030F0702030302020204" pitchFamily="66" charset="0"/>
              </a:rPr>
              <a:t>. </a:t>
            </a:r>
            <a:r>
              <a:rPr lang="ru-RU" dirty="0" err="1">
                <a:latin typeface="Comic Sans MS" panose="030F0702030302020204" pitchFamily="66" charset="0"/>
              </a:rPr>
              <a:t>Олар</a:t>
            </a:r>
            <a:r>
              <a:rPr lang="ru-RU" dirty="0">
                <a:latin typeface="Comic Sans MS" panose="030F0702030302020204" pitchFamily="66" charset="0"/>
              </a:rPr>
              <a:t> </a:t>
            </a:r>
            <a:r>
              <a:rPr lang="ru-RU" dirty="0" err="1">
                <a:latin typeface="Comic Sans MS" panose="030F0702030302020204" pitchFamily="66" charset="0"/>
              </a:rPr>
              <a:t>жыл</a:t>
            </a:r>
            <a:r>
              <a:rPr lang="ru-RU" dirty="0">
                <a:latin typeface="Comic Sans MS" panose="030F0702030302020204" pitchFamily="66" charset="0"/>
              </a:rPr>
              <a:t> </a:t>
            </a:r>
            <a:r>
              <a:rPr lang="ru-RU" dirty="0" err="1">
                <a:latin typeface="Comic Sans MS" panose="030F0702030302020204" pitchFamily="66" charset="0"/>
              </a:rPr>
              <a:t>бойы</a:t>
            </a:r>
            <a:r>
              <a:rPr lang="ru-RU" dirty="0">
                <a:latin typeface="Comic Sans MS" panose="030F0702030302020204" pitchFamily="66" charset="0"/>
              </a:rPr>
              <a:t> </a:t>
            </a:r>
            <a:r>
              <a:rPr lang="ru-RU" dirty="0" err="1">
                <a:latin typeface="Comic Sans MS" panose="030F0702030302020204" pitchFamily="66" charset="0"/>
              </a:rPr>
              <a:t>сумен</a:t>
            </a:r>
            <a:r>
              <a:rPr lang="ru-RU" dirty="0">
                <a:latin typeface="Comic Sans MS" panose="030F0702030302020204" pitchFamily="66" charset="0"/>
              </a:rPr>
              <a:t> </a:t>
            </a:r>
            <a:r>
              <a:rPr lang="ru-RU" dirty="0" err="1">
                <a:latin typeface="Comic Sans MS" panose="030F0702030302020204" pitchFamily="66" charset="0"/>
              </a:rPr>
              <a:t>жақсы</a:t>
            </a:r>
            <a:r>
              <a:rPr lang="ru-RU" dirty="0">
                <a:latin typeface="Comic Sans MS" panose="030F0702030302020204" pitchFamily="66" charset="0"/>
              </a:rPr>
              <a:t> </a:t>
            </a:r>
            <a:r>
              <a:rPr lang="ru-RU" dirty="0" err="1">
                <a:latin typeface="Comic Sans MS" panose="030F0702030302020204" pitchFamily="66" charset="0"/>
              </a:rPr>
              <a:t>қамтамасыз</a:t>
            </a:r>
            <a:r>
              <a:rPr lang="ru-RU" dirty="0">
                <a:latin typeface="Comic Sans MS" panose="030F0702030302020204" pitchFamily="66" charset="0"/>
              </a:rPr>
              <a:t> </a:t>
            </a:r>
            <a:r>
              <a:rPr lang="ru-RU" dirty="0" err="1">
                <a:latin typeface="Comic Sans MS" panose="030F0702030302020204" pitchFamily="66" charset="0"/>
              </a:rPr>
              <a:t>етілетіндіктен</a:t>
            </a:r>
            <a:r>
              <a:rPr lang="ru-RU" dirty="0">
                <a:latin typeface="Comic Sans MS" panose="030F0702030302020204" pitchFamily="66" charset="0"/>
              </a:rPr>
              <a:t>, </a:t>
            </a:r>
            <a:r>
              <a:rPr lang="ru-RU" i="1" dirty="0" err="1">
                <a:latin typeface="Comic Sans MS" panose="030F0702030302020204" pitchFamily="66" charset="0"/>
              </a:rPr>
              <a:t>шөл</a:t>
            </a:r>
            <a:r>
              <a:rPr lang="ru-RU" i="1" dirty="0">
                <a:latin typeface="Comic Sans MS" panose="030F0702030302020204" pitchFamily="66" charset="0"/>
              </a:rPr>
              <a:t> </a:t>
            </a:r>
            <a:r>
              <a:rPr lang="ru-RU" i="1" dirty="0" err="1">
                <a:latin typeface="Comic Sans MS" panose="030F0702030302020204" pitchFamily="66" charset="0"/>
              </a:rPr>
              <a:t>ішіндегі</a:t>
            </a:r>
            <a:r>
              <a:rPr lang="ru-RU" i="1" dirty="0">
                <a:latin typeface="Comic Sans MS" panose="030F0702030302020204" pitchFamily="66" charset="0"/>
              </a:rPr>
              <a:t> </a:t>
            </a:r>
            <a:r>
              <a:rPr lang="ru-RU" i="1" dirty="0" err="1">
                <a:latin typeface="Comic Sans MS" panose="030F0702030302020204" pitchFamily="66" charset="0"/>
              </a:rPr>
              <a:t>жақсы</a:t>
            </a:r>
            <a:r>
              <a:rPr lang="ru-RU" i="1" dirty="0">
                <a:latin typeface="Comic Sans MS" panose="030F0702030302020204" pitchFamily="66" charset="0"/>
              </a:rPr>
              <a:t> </a:t>
            </a:r>
            <a:r>
              <a:rPr lang="ru-RU" i="1" dirty="0" err="1">
                <a:latin typeface="Comic Sans MS" panose="030F0702030302020204" pitchFamily="66" charset="0"/>
              </a:rPr>
              <a:t>көлеңкелі</a:t>
            </a:r>
            <a:r>
              <a:rPr lang="ru-RU" i="1" dirty="0">
                <a:latin typeface="Comic Sans MS" panose="030F0702030302020204" pitchFamily="66" charset="0"/>
              </a:rPr>
              <a:t>, </a:t>
            </a:r>
            <a:r>
              <a:rPr lang="ru-RU" i="1" dirty="0" err="1">
                <a:latin typeface="Comic Sans MS" panose="030F0702030302020204" pitchFamily="66" charset="0"/>
              </a:rPr>
              <a:t>сулы</a:t>
            </a:r>
            <a:r>
              <a:rPr lang="ru-RU" i="1" dirty="0">
                <a:latin typeface="Comic Sans MS" panose="030F0702030302020204" pitchFamily="66" charset="0"/>
              </a:rPr>
              <a:t> </a:t>
            </a:r>
            <a:r>
              <a:rPr lang="ru-RU" i="1" dirty="0" err="1">
                <a:latin typeface="Comic Sans MS" panose="030F0702030302020204" pitchFamily="66" charset="0"/>
              </a:rPr>
              <a:t>тамаша</a:t>
            </a:r>
            <a:r>
              <a:rPr lang="ru-RU" i="1" dirty="0">
                <a:latin typeface="Comic Sans MS" panose="030F0702030302020204" pitchFamily="66" charset="0"/>
              </a:rPr>
              <a:t> </a:t>
            </a:r>
            <a:r>
              <a:rPr lang="ru-RU" i="1" dirty="0" err="1">
                <a:latin typeface="Comic Sans MS" panose="030F0702030302020204" pitchFamily="66" charset="0"/>
              </a:rPr>
              <a:t>демалыс</a:t>
            </a:r>
            <a:r>
              <a:rPr lang="ru-RU" i="1" dirty="0">
                <a:latin typeface="Comic Sans MS" panose="030F0702030302020204" pitchFamily="66" charset="0"/>
              </a:rPr>
              <a:t> </a:t>
            </a:r>
            <a:r>
              <a:rPr lang="ru-RU" i="1" dirty="0" err="1">
                <a:latin typeface="Comic Sans MS" panose="030F0702030302020204" pitchFamily="66" charset="0"/>
              </a:rPr>
              <a:t>орындары</a:t>
            </a:r>
            <a:r>
              <a:rPr lang="ru-RU" dirty="0">
                <a:latin typeface="Comic Sans MS" panose="030F0702030302020204" pitchFamily="66" charset="0"/>
              </a:rPr>
              <a:t> </a:t>
            </a:r>
            <a:r>
              <a:rPr lang="ru-RU" dirty="0" err="1">
                <a:latin typeface="Comic Sans MS" panose="030F0702030302020204" pitchFamily="66" charset="0"/>
              </a:rPr>
              <a:t>болып</a:t>
            </a:r>
            <a:r>
              <a:rPr lang="ru-RU" dirty="0">
                <a:latin typeface="Comic Sans MS" panose="030F0702030302020204" pitchFamily="66" charset="0"/>
              </a:rPr>
              <a:t> </a:t>
            </a:r>
            <a:r>
              <a:rPr lang="ru-RU" dirty="0" err="1">
                <a:latin typeface="Comic Sans MS" panose="030F0702030302020204" pitchFamily="66" charset="0"/>
              </a:rPr>
              <a:t>саналады</a:t>
            </a:r>
            <a:r>
              <a:rPr lang="ru-RU" dirty="0">
                <a:latin typeface="Comic Sans MS" panose="030F0702030302020204" pitchFamily="66" charset="0"/>
              </a:rPr>
              <a:t>. </a:t>
            </a:r>
          </a:p>
          <a:p>
            <a:pPr>
              <a:lnSpc>
                <a:spcPct val="120000"/>
              </a:lnSpc>
              <a:spcBef>
                <a:spcPts val="0"/>
              </a:spcBef>
            </a:pPr>
            <a:r>
              <a:rPr lang="ru-RU" dirty="0" err="1">
                <a:latin typeface="Comic Sans MS" panose="030F0702030302020204" pitchFamily="66" charset="0"/>
              </a:rPr>
              <a:t>Қазақстанда</a:t>
            </a:r>
            <a:r>
              <a:rPr lang="ru-RU" dirty="0">
                <a:latin typeface="Comic Sans MS" panose="030F0702030302020204" pitchFamily="66" charset="0"/>
              </a:rPr>
              <a:t> </a:t>
            </a:r>
            <a:r>
              <a:rPr lang="ru-RU" dirty="0" err="1">
                <a:latin typeface="Comic Sans MS" panose="030F0702030302020204" pitchFamily="66" charset="0"/>
              </a:rPr>
              <a:t>орман</a:t>
            </a:r>
            <a:r>
              <a:rPr lang="ru-RU" dirty="0">
                <a:latin typeface="Comic Sans MS" panose="030F0702030302020204" pitchFamily="66" charset="0"/>
              </a:rPr>
              <a:t> </a:t>
            </a:r>
            <a:r>
              <a:rPr lang="ru-RU" dirty="0" err="1">
                <a:latin typeface="Comic Sans MS" panose="030F0702030302020204" pitchFamily="66" charset="0"/>
              </a:rPr>
              <a:t>ағаштарын</a:t>
            </a:r>
            <a:r>
              <a:rPr lang="ru-RU" dirty="0">
                <a:latin typeface="Comic Sans MS" panose="030F0702030302020204" pitchFamily="66" charset="0"/>
              </a:rPr>
              <a:t> </a:t>
            </a:r>
            <a:r>
              <a:rPr lang="ru-RU" dirty="0" err="1">
                <a:latin typeface="Comic Sans MS" panose="030F0702030302020204" pitchFamily="66" charset="0"/>
              </a:rPr>
              <a:t>тиімді</a:t>
            </a:r>
            <a:r>
              <a:rPr lang="ru-RU" dirty="0">
                <a:latin typeface="Comic Sans MS" panose="030F0702030302020204" pitchFamily="66" charset="0"/>
              </a:rPr>
              <a:t> </a:t>
            </a:r>
            <a:r>
              <a:rPr lang="ru-RU" dirty="0" err="1">
                <a:latin typeface="Comic Sans MS" panose="030F0702030302020204" pitchFamily="66" charset="0"/>
              </a:rPr>
              <a:t>пайдалану</a:t>
            </a:r>
            <a:r>
              <a:rPr lang="ru-RU" dirty="0">
                <a:latin typeface="Comic Sans MS" panose="030F0702030302020204" pitchFamily="66" charset="0"/>
              </a:rPr>
              <a:t>, </a:t>
            </a:r>
            <a:r>
              <a:rPr lang="ru-RU" dirty="0" err="1">
                <a:latin typeface="Comic Sans MS" panose="030F0702030302020204" pitchFamily="66" charset="0"/>
              </a:rPr>
              <a:t>т.б</a:t>
            </a:r>
            <a:r>
              <a:rPr lang="ru-RU" dirty="0">
                <a:latin typeface="Comic Sans MS" panose="030F0702030302020204" pitchFamily="66" charset="0"/>
              </a:rPr>
              <a:t>. </a:t>
            </a:r>
            <a:r>
              <a:rPr lang="ru-RU" dirty="0" err="1">
                <a:latin typeface="Comic Sans MS" panose="030F0702030302020204" pitchFamily="66" charset="0"/>
              </a:rPr>
              <a:t>мәселелерімен</a:t>
            </a:r>
            <a:r>
              <a:rPr lang="ru-RU" dirty="0">
                <a:latin typeface="Comic Sans MS" panose="030F0702030302020204" pitchFamily="66" charset="0"/>
              </a:rPr>
              <a:t> </a:t>
            </a:r>
            <a:r>
              <a:rPr lang="ru-RU" dirty="0" err="1">
                <a:latin typeface="Comic Sans MS" panose="030F0702030302020204" pitchFamily="66" charset="0"/>
              </a:rPr>
              <a:t>Көкшетау</a:t>
            </a:r>
            <a:r>
              <a:rPr lang="ru-RU" dirty="0">
                <a:latin typeface="Comic Sans MS" panose="030F0702030302020204" pitchFamily="66" charset="0"/>
              </a:rPr>
              <a:t> </a:t>
            </a:r>
            <a:r>
              <a:rPr lang="ru-RU" dirty="0" err="1">
                <a:latin typeface="Comic Sans MS" panose="030F0702030302020204" pitchFamily="66" charset="0"/>
              </a:rPr>
              <a:t>қаласында</a:t>
            </a:r>
            <a:r>
              <a:rPr lang="ru-RU" dirty="0">
                <a:latin typeface="Comic Sans MS" panose="030F0702030302020204" pitchFamily="66" charset="0"/>
              </a:rPr>
              <a:t> </a:t>
            </a:r>
            <a:r>
              <a:rPr lang="ru-RU" dirty="0" err="1">
                <a:latin typeface="Comic Sans MS" panose="030F0702030302020204" pitchFamily="66" charset="0"/>
              </a:rPr>
              <a:t>орналасқан</a:t>
            </a:r>
            <a:r>
              <a:rPr lang="ru-RU" dirty="0">
                <a:latin typeface="Comic Sans MS" panose="030F0702030302020204" pitchFamily="66" charset="0"/>
              </a:rPr>
              <a:t> </a:t>
            </a:r>
            <a:r>
              <a:rPr lang="ru-RU" dirty="0" err="1">
                <a:latin typeface="Comic Sans MS" panose="030F0702030302020204" pitchFamily="66" charset="0"/>
                <a:hlinkClick r:id="rId5" tooltip="Қазақ орман шаруашылығы және агроорманмелиорация ғылыми-зерттеу (мұндай бет жоқ)"/>
              </a:rPr>
              <a:t>Қазақ</a:t>
            </a:r>
            <a:r>
              <a:rPr lang="ru-RU" dirty="0">
                <a:latin typeface="Comic Sans MS" panose="030F0702030302020204" pitchFamily="66" charset="0"/>
                <a:hlinkClick r:id="rId5" tooltip="Қазақ орман шаруашылығы және агроорманмелиорация ғылыми-зерттеу (мұндай бет жоқ)"/>
              </a:rPr>
              <a:t> </a:t>
            </a:r>
            <a:r>
              <a:rPr lang="ru-RU" dirty="0" err="1">
                <a:latin typeface="Comic Sans MS" panose="030F0702030302020204" pitchFamily="66" charset="0"/>
                <a:hlinkClick r:id="rId5" tooltip="Қазақ орман шаруашылығы және агроорманмелиорация ғылыми-зерттеу (мұндай бет жоқ)"/>
              </a:rPr>
              <a:t>орман</a:t>
            </a:r>
            <a:r>
              <a:rPr lang="ru-RU" dirty="0">
                <a:latin typeface="Comic Sans MS" panose="030F0702030302020204" pitchFamily="66" charset="0"/>
                <a:hlinkClick r:id="rId5" tooltip="Қазақ орман шаруашылығы және агроорманмелиорация ғылыми-зерттеу (мұндай бет жоқ)"/>
              </a:rPr>
              <a:t> </a:t>
            </a:r>
            <a:r>
              <a:rPr lang="ru-RU" dirty="0" err="1">
                <a:latin typeface="Comic Sans MS" panose="030F0702030302020204" pitchFamily="66" charset="0"/>
                <a:hlinkClick r:id="rId5" tooltip="Қазақ орман шаруашылығы және агроорманмелиорация ғылыми-зерттеу (мұндай бет жоқ)"/>
              </a:rPr>
              <a:t>шаруашылығы</a:t>
            </a:r>
            <a:r>
              <a:rPr lang="ru-RU" dirty="0">
                <a:latin typeface="Comic Sans MS" panose="030F0702030302020204" pitchFamily="66" charset="0"/>
                <a:hlinkClick r:id="rId5" tooltip="Қазақ орман шаруашылығы және агроорманмелиорация ғылыми-зерттеу (мұндай бет жоқ)"/>
              </a:rPr>
              <a:t> </a:t>
            </a:r>
            <a:r>
              <a:rPr lang="ru-RU" dirty="0" err="1">
                <a:latin typeface="Comic Sans MS" panose="030F0702030302020204" pitchFamily="66" charset="0"/>
                <a:hlinkClick r:id="rId5" tooltip="Қазақ орман шаруашылығы және агроорманмелиорация ғылыми-зерттеу (мұндай бет жоқ)"/>
              </a:rPr>
              <a:t>және</a:t>
            </a:r>
            <a:r>
              <a:rPr lang="ru-RU" dirty="0">
                <a:latin typeface="Comic Sans MS" panose="030F0702030302020204" pitchFamily="66" charset="0"/>
                <a:hlinkClick r:id="rId5" tooltip="Қазақ орман шаруашылығы және агроорманмелиорация ғылыми-зерттеу (мұндай бет жоқ)"/>
              </a:rPr>
              <a:t> </a:t>
            </a:r>
            <a:r>
              <a:rPr lang="ru-RU" dirty="0" err="1">
                <a:latin typeface="Comic Sans MS" panose="030F0702030302020204" pitchFamily="66" charset="0"/>
                <a:hlinkClick r:id="rId5" tooltip="Қазақ орман шаруашылығы және агроорманмелиорация ғылыми-зерттеу (мұндай бет жоқ)"/>
              </a:rPr>
              <a:t>агроорманмелиорация</a:t>
            </a:r>
            <a:r>
              <a:rPr lang="ru-RU" dirty="0">
                <a:latin typeface="Comic Sans MS" panose="030F0702030302020204" pitchFamily="66" charset="0"/>
                <a:hlinkClick r:id="rId5" tooltip="Қазақ орман шаруашылығы және агроорманмелиорация ғылыми-зерттеу (мұндай бет жоқ)"/>
              </a:rPr>
              <a:t> </a:t>
            </a:r>
            <a:r>
              <a:rPr lang="ru-RU" dirty="0" err="1">
                <a:latin typeface="Comic Sans MS" panose="030F0702030302020204" pitchFamily="66" charset="0"/>
                <a:hlinkClick r:id="rId5" tooltip="Қазақ орман шаруашылығы және агроорманмелиорация ғылыми-зерттеу (мұндай бет жоқ)"/>
              </a:rPr>
              <a:t>ғылыми-зерттеу</a:t>
            </a:r>
            <a:r>
              <a:rPr lang="ru-RU" dirty="0">
                <a:latin typeface="Comic Sans MS" panose="030F0702030302020204" pitchFamily="66" charset="0"/>
              </a:rPr>
              <a:t> институты </a:t>
            </a:r>
            <a:r>
              <a:rPr lang="ru-RU" dirty="0" err="1">
                <a:latin typeface="Comic Sans MS" panose="030F0702030302020204" pitchFamily="66" charset="0"/>
              </a:rPr>
              <a:t>айналысады</a:t>
            </a:r>
            <a:r>
              <a:rPr lang="ru-RU" dirty="0">
                <a:latin typeface="Comic Sans MS" panose="030F0702030302020204" pitchFamily="66" charset="0"/>
              </a:rPr>
              <a:t>.</a:t>
            </a:r>
          </a:p>
          <a:p>
            <a:endParaRPr lang="ru-RU" dirty="0"/>
          </a:p>
        </p:txBody>
      </p:sp>
    </p:spTree>
    <p:extLst>
      <p:ext uri="{BB962C8B-B14F-4D97-AF65-F5344CB8AC3E}">
        <p14:creationId xmlns:p14="http://schemas.microsoft.com/office/powerpoint/2010/main" val="1975514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621280" y="289560"/>
            <a:ext cx="758952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chemeClr val="tx1"/>
                </a:solidFill>
                <a:latin typeface="Comic Sans MS" panose="030F0702030302020204" pitchFamily="66" charset="0"/>
                <a:cs typeface="Times New Roman" pitchFamily="18" charset="0"/>
              </a:rPr>
              <a:t>ҚАЗАҚСТАН ОРМАНДАРЫ</a:t>
            </a:r>
            <a:endParaRPr lang="ru-RU" sz="2800" dirty="0">
              <a:latin typeface="Comic Sans MS" panose="030F0702030302020204" pitchFamily="66" charset="0"/>
            </a:endParaRPr>
          </a:p>
        </p:txBody>
      </p:sp>
      <p:sp>
        <p:nvSpPr>
          <p:cNvPr id="4" name="Скругленный прямоугольник 3"/>
          <p:cNvSpPr/>
          <p:nvPr/>
        </p:nvSpPr>
        <p:spPr>
          <a:xfrm>
            <a:off x="1432560" y="1418689"/>
            <a:ext cx="406908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cap="all" dirty="0">
                <a:solidFill>
                  <a:schemeClr val="tx1"/>
                </a:solidFill>
                <a:latin typeface="Comic Sans MS" panose="030F0702030302020204" pitchFamily="66" charset="0"/>
                <a:cs typeface="Times New Roman" pitchFamily="18" charset="0"/>
              </a:rPr>
              <a:t>ҚЫЛҚАН ЖАПЫРАҚТЫ ормандар </a:t>
            </a:r>
            <a:endParaRPr lang="ru-RU" sz="2400" cap="all" dirty="0">
              <a:solidFill>
                <a:schemeClr val="tx1"/>
              </a:solidFill>
              <a:latin typeface="Comic Sans MS" panose="030F0702030302020204" pitchFamily="66" charset="0"/>
              <a:cs typeface="Times New Roman" pitchFamily="18" charset="0"/>
            </a:endParaRPr>
          </a:p>
        </p:txBody>
      </p:sp>
      <p:sp>
        <p:nvSpPr>
          <p:cNvPr id="5" name="Скругленный прямоугольник 4"/>
          <p:cNvSpPr/>
          <p:nvPr/>
        </p:nvSpPr>
        <p:spPr>
          <a:xfrm>
            <a:off x="7299960" y="1418689"/>
            <a:ext cx="379476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cap="all" dirty="0">
                <a:solidFill>
                  <a:schemeClr val="tx1"/>
                </a:solidFill>
                <a:latin typeface="Comic Sans MS" panose="030F0702030302020204" pitchFamily="66" charset="0"/>
                <a:cs typeface="Times New Roman" pitchFamily="18" charset="0"/>
              </a:rPr>
              <a:t>ЖАПЫРАҚТЫ (аралас) ормандар</a:t>
            </a:r>
            <a:endParaRPr lang="ru-RU" sz="2400" cap="all" dirty="0">
              <a:solidFill>
                <a:schemeClr val="tx1"/>
              </a:solidFill>
              <a:latin typeface="Comic Sans MS" panose="030F0702030302020204" pitchFamily="66" charset="0"/>
              <a:cs typeface="Times New Roman" pitchFamily="18" charset="0"/>
            </a:endParaRPr>
          </a:p>
        </p:txBody>
      </p:sp>
      <p:sp>
        <p:nvSpPr>
          <p:cNvPr id="6" name="Прямоугольник 5"/>
          <p:cNvSpPr/>
          <p:nvPr/>
        </p:nvSpPr>
        <p:spPr>
          <a:xfrm>
            <a:off x="1432560" y="2824818"/>
            <a:ext cx="3931920" cy="2554545"/>
          </a:xfrm>
          <a:prstGeom prst="rect">
            <a:avLst/>
          </a:prstGeom>
        </p:spPr>
        <p:txBody>
          <a:bodyPr wrap="square">
            <a:spAutoFit/>
          </a:bodyPr>
          <a:lstStyle/>
          <a:p>
            <a:pPr>
              <a:buFont typeface="Wingdings" pitchFamily="2" charset="2"/>
              <a:buChar char="q"/>
            </a:pPr>
            <a:r>
              <a:rPr lang="kk-KZ" sz="2000" dirty="0">
                <a:latin typeface="Comic Sans MS" panose="030F0702030302020204" pitchFamily="66" charset="0"/>
              </a:rPr>
              <a:t>Кəдімгі қарағай</a:t>
            </a:r>
          </a:p>
          <a:p>
            <a:pPr>
              <a:buFont typeface="Wingdings" pitchFamily="2" charset="2"/>
              <a:buChar char="q"/>
            </a:pPr>
            <a:r>
              <a:rPr lang="kk-KZ" sz="2000" dirty="0">
                <a:latin typeface="Comic Sans MS" panose="030F0702030302020204" pitchFamily="66" charset="0"/>
              </a:rPr>
              <a:t> Кедр қарағайы</a:t>
            </a:r>
          </a:p>
          <a:p>
            <a:pPr>
              <a:buFont typeface="Wingdings" pitchFamily="2" charset="2"/>
              <a:buChar char="q"/>
            </a:pPr>
            <a:r>
              <a:rPr lang="kk-KZ" sz="2000" dirty="0">
                <a:latin typeface="Comic Sans MS" panose="030F0702030302020204" pitchFamily="66" charset="0"/>
              </a:rPr>
              <a:t>Шренк (Тянь-Шань) шыршасы</a:t>
            </a:r>
          </a:p>
          <a:p>
            <a:pPr>
              <a:buFont typeface="Wingdings" pitchFamily="2" charset="2"/>
              <a:buChar char="q"/>
            </a:pPr>
            <a:r>
              <a:rPr lang="kk-KZ" sz="2000" dirty="0">
                <a:latin typeface="Comic Sans MS" panose="030F0702030302020204" pitchFamily="66" charset="0"/>
              </a:rPr>
              <a:t>Сібір шыршасы</a:t>
            </a:r>
          </a:p>
          <a:p>
            <a:pPr>
              <a:buFont typeface="Wingdings" pitchFamily="2" charset="2"/>
              <a:buChar char="q"/>
            </a:pPr>
            <a:r>
              <a:rPr lang="kk-KZ" sz="2000" dirty="0">
                <a:latin typeface="Comic Sans MS" panose="030F0702030302020204" pitchFamily="66" charset="0"/>
              </a:rPr>
              <a:t>Сібір балқарағайы</a:t>
            </a:r>
          </a:p>
          <a:p>
            <a:pPr>
              <a:buFont typeface="Wingdings" pitchFamily="2" charset="2"/>
              <a:buChar char="q"/>
            </a:pPr>
            <a:r>
              <a:rPr lang="kk-KZ" sz="2000" dirty="0">
                <a:latin typeface="Comic Sans MS" panose="030F0702030302020204" pitchFamily="66" charset="0"/>
              </a:rPr>
              <a:t>Түркістан аршасы</a:t>
            </a:r>
          </a:p>
          <a:p>
            <a:pPr>
              <a:buFont typeface="Wingdings" pitchFamily="2" charset="2"/>
              <a:buChar char="q"/>
            </a:pPr>
            <a:r>
              <a:rPr lang="kk-KZ" sz="2000" dirty="0">
                <a:latin typeface="Comic Sans MS" panose="030F0702030302020204" pitchFamily="66" charset="0"/>
              </a:rPr>
              <a:t> Казацкий аршасы</a:t>
            </a:r>
            <a:endParaRPr lang="ru-RU" sz="2000" dirty="0">
              <a:latin typeface="Comic Sans MS" panose="030F0702030302020204" pitchFamily="66" charset="0"/>
            </a:endParaRPr>
          </a:p>
        </p:txBody>
      </p:sp>
      <p:sp>
        <p:nvSpPr>
          <p:cNvPr id="7" name="Прямоугольник 6"/>
          <p:cNvSpPr/>
          <p:nvPr/>
        </p:nvSpPr>
        <p:spPr>
          <a:xfrm>
            <a:off x="7299960" y="2547819"/>
            <a:ext cx="4663440" cy="3170099"/>
          </a:xfrm>
          <a:prstGeom prst="rect">
            <a:avLst/>
          </a:prstGeom>
        </p:spPr>
        <p:txBody>
          <a:bodyPr wrap="square">
            <a:spAutoFit/>
          </a:bodyPr>
          <a:lstStyle/>
          <a:p>
            <a:pPr>
              <a:buFont typeface="Wingdings" pitchFamily="2" charset="2"/>
              <a:buChar char="q"/>
            </a:pPr>
            <a:r>
              <a:rPr lang="kk-KZ" sz="2000" dirty="0">
                <a:latin typeface="Comic Sans MS" panose="030F0702030302020204" pitchFamily="66" charset="0"/>
              </a:rPr>
              <a:t>Ақ сексеуіл</a:t>
            </a:r>
          </a:p>
          <a:p>
            <a:pPr>
              <a:buFont typeface="Wingdings" pitchFamily="2" charset="2"/>
              <a:buChar char="q"/>
            </a:pPr>
            <a:r>
              <a:rPr lang="kk-KZ" sz="2000" dirty="0">
                <a:latin typeface="Comic Sans MS" panose="030F0702030302020204" pitchFamily="66" charset="0"/>
              </a:rPr>
              <a:t>Қара сексеуіл</a:t>
            </a:r>
          </a:p>
          <a:p>
            <a:pPr>
              <a:buFont typeface="Wingdings" pitchFamily="2" charset="2"/>
              <a:buChar char="q"/>
            </a:pPr>
            <a:r>
              <a:rPr lang="kk-KZ" sz="2000" dirty="0">
                <a:latin typeface="Comic Sans MS" panose="030F0702030302020204" pitchFamily="66" charset="0"/>
              </a:rPr>
              <a:t>Зайсан сексеуіл</a:t>
            </a:r>
          </a:p>
          <a:p>
            <a:pPr>
              <a:buFont typeface="Wingdings" pitchFamily="2" charset="2"/>
              <a:buChar char="q"/>
            </a:pPr>
            <a:r>
              <a:rPr lang="kk-KZ" sz="2000" dirty="0">
                <a:latin typeface="Comic Sans MS" panose="030F0702030302020204" pitchFamily="66" charset="0"/>
              </a:rPr>
              <a:t>Үлпек қайың</a:t>
            </a:r>
          </a:p>
          <a:p>
            <a:pPr>
              <a:buFont typeface="Wingdings" pitchFamily="2" charset="2"/>
              <a:buChar char="q"/>
            </a:pPr>
            <a:r>
              <a:rPr lang="kk-KZ" sz="2000" dirty="0">
                <a:latin typeface="Comic Sans MS" panose="030F0702030302020204" pitchFamily="66" charset="0"/>
              </a:rPr>
              <a:t>Қотыр қайың (</a:t>
            </a:r>
            <a:r>
              <a:rPr lang="kk-KZ" sz="2000" i="1" dirty="0">
                <a:latin typeface="Comic Sans MS" panose="030F0702030302020204" pitchFamily="66" charset="0"/>
              </a:rPr>
              <a:t>Betula</a:t>
            </a:r>
            <a:r>
              <a:rPr lang="kk-KZ" sz="2000" dirty="0">
                <a:latin typeface="Comic Sans MS" panose="030F0702030302020204" pitchFamily="66" charset="0"/>
              </a:rPr>
              <a:t>),</a:t>
            </a:r>
          </a:p>
          <a:p>
            <a:pPr>
              <a:buFont typeface="Wingdings" pitchFamily="2" charset="2"/>
              <a:buChar char="q"/>
            </a:pPr>
            <a:r>
              <a:rPr lang="kk-KZ" sz="2000" dirty="0">
                <a:latin typeface="Comic Sans MS" panose="030F0702030302020204" pitchFamily="66" charset="0"/>
              </a:rPr>
              <a:t>Көктерек (</a:t>
            </a:r>
            <a:r>
              <a:rPr lang="kk-KZ" sz="2000" i="1" dirty="0">
                <a:latin typeface="Comic Sans MS" panose="030F0702030302020204" pitchFamily="66" charset="0"/>
              </a:rPr>
              <a:t>Populus tremula)</a:t>
            </a:r>
          </a:p>
          <a:p>
            <a:pPr>
              <a:buFont typeface="Wingdings" pitchFamily="2" charset="2"/>
              <a:buChar char="q"/>
            </a:pPr>
            <a:r>
              <a:rPr lang="kk-KZ" sz="2000" dirty="0">
                <a:latin typeface="Comic Sans MS" panose="030F0702030302020204" pitchFamily="66" charset="0"/>
              </a:rPr>
              <a:t>Қаратерек (</a:t>
            </a:r>
            <a:r>
              <a:rPr lang="kk-KZ" sz="2000" i="1" dirty="0">
                <a:latin typeface="Comic Sans MS" panose="030F0702030302020204" pitchFamily="66" charset="0"/>
              </a:rPr>
              <a:t>Populus nigra)</a:t>
            </a:r>
          </a:p>
          <a:p>
            <a:pPr>
              <a:buFont typeface="Wingdings" pitchFamily="2" charset="2"/>
              <a:buChar char="q"/>
            </a:pPr>
            <a:r>
              <a:rPr lang="kk-KZ" sz="2000" i="1" dirty="0">
                <a:latin typeface="Comic Sans MS" panose="030F0702030302020204" pitchFamily="66" charset="0"/>
              </a:rPr>
              <a:t>А</a:t>
            </a:r>
            <a:r>
              <a:rPr lang="kk-KZ" sz="2000" dirty="0">
                <a:latin typeface="Comic Sans MS" panose="030F0702030302020204" pitchFamily="66" charset="0"/>
              </a:rPr>
              <a:t>қтерек (</a:t>
            </a:r>
            <a:r>
              <a:rPr lang="kk-KZ" sz="2000" i="1" dirty="0">
                <a:latin typeface="Comic Sans MS" panose="030F0702030302020204" pitchFamily="66" charset="0"/>
              </a:rPr>
              <a:t>Populus alba</a:t>
            </a:r>
            <a:r>
              <a:rPr lang="kk-KZ" sz="2000" dirty="0">
                <a:latin typeface="Comic Sans MS" panose="030F0702030302020204" pitchFamily="66" charset="0"/>
              </a:rPr>
              <a:t>)</a:t>
            </a:r>
          </a:p>
          <a:p>
            <a:pPr>
              <a:buFont typeface="Wingdings" pitchFamily="2" charset="2"/>
              <a:buChar char="q"/>
            </a:pPr>
            <a:r>
              <a:rPr lang="kk-KZ" sz="2000" dirty="0">
                <a:latin typeface="Comic Sans MS" panose="030F0702030302020204" pitchFamily="66" charset="0"/>
              </a:rPr>
              <a:t>Тау терек (</a:t>
            </a:r>
            <a:r>
              <a:rPr lang="kk-KZ" sz="2000" i="1" dirty="0">
                <a:latin typeface="Comic Sans MS" panose="030F0702030302020204" pitchFamily="66" charset="0"/>
              </a:rPr>
              <a:t>Salix arbuscula</a:t>
            </a:r>
            <a:r>
              <a:rPr lang="kk-KZ" sz="2000" dirty="0">
                <a:latin typeface="Comic Sans MS" panose="030F0702030302020204" pitchFamily="66" charset="0"/>
              </a:rPr>
              <a:t>)</a:t>
            </a:r>
          </a:p>
          <a:p>
            <a:pPr>
              <a:buFont typeface="Wingdings" pitchFamily="2" charset="2"/>
              <a:buChar char="q"/>
            </a:pPr>
            <a:r>
              <a:rPr lang="kk-KZ" sz="2000" dirty="0">
                <a:latin typeface="Comic Sans MS" panose="030F0702030302020204" pitchFamily="66" charset="0"/>
              </a:rPr>
              <a:t>Қара қандыағаш </a:t>
            </a:r>
            <a:endParaRPr lang="ru-RU" sz="2000" dirty="0">
              <a:latin typeface="Comic Sans MS" panose="030F0702030302020204" pitchFamily="66" charset="0"/>
            </a:endParaRPr>
          </a:p>
        </p:txBody>
      </p:sp>
      <p:sp>
        <p:nvSpPr>
          <p:cNvPr id="3" name="Прямоугольник 2"/>
          <p:cNvSpPr/>
          <p:nvPr/>
        </p:nvSpPr>
        <p:spPr>
          <a:xfrm>
            <a:off x="2133600" y="5792511"/>
            <a:ext cx="9083040" cy="646331"/>
          </a:xfrm>
          <a:prstGeom prst="rect">
            <a:avLst/>
          </a:prstGeom>
        </p:spPr>
        <p:txBody>
          <a:bodyPr wrap="square">
            <a:spAutoFit/>
          </a:bodyPr>
          <a:lstStyle/>
          <a:p>
            <a:r>
              <a:rPr lang="ru-RU" dirty="0" err="1">
                <a:latin typeface="Comic Sans MS" panose="030F0702030302020204" pitchFamily="66" charset="0"/>
                <a:hlinkClick r:id="rId2" tooltip="Көкшетау"/>
              </a:rPr>
              <a:t>Көкшетау</a:t>
            </a:r>
            <a:r>
              <a:rPr lang="ru-RU" dirty="0">
                <a:latin typeface="Comic Sans MS" panose="030F0702030302020204" pitchFamily="66" charset="0"/>
              </a:rPr>
              <a:t>, </a:t>
            </a:r>
            <a:r>
              <a:rPr lang="ru-RU" dirty="0" err="1">
                <a:latin typeface="Comic Sans MS" panose="030F0702030302020204" pitchFamily="66" charset="0"/>
                <a:hlinkClick r:id="rId3" tooltip="Баяндауыл (мұндай бет жоқ)"/>
              </a:rPr>
              <a:t>Баяндауыл</a:t>
            </a:r>
            <a:r>
              <a:rPr lang="ru-RU" dirty="0">
                <a:latin typeface="Comic Sans MS" panose="030F0702030302020204" pitchFamily="66" charset="0"/>
              </a:rPr>
              <a:t>, </a:t>
            </a:r>
            <a:r>
              <a:rPr lang="ru-RU" dirty="0" err="1">
                <a:latin typeface="Comic Sans MS" panose="030F0702030302020204" pitchFamily="66" charset="0"/>
                <a:hlinkClick r:id="rId4" tooltip="Қарқаралы"/>
              </a:rPr>
              <a:t>Қарқаралыда</a:t>
            </a:r>
            <a:r>
              <a:rPr lang="ru-RU" dirty="0">
                <a:latin typeface="Comic Sans MS" panose="030F0702030302020204" pitchFamily="66" charset="0"/>
              </a:rPr>
              <a:t> </a:t>
            </a:r>
            <a:r>
              <a:rPr lang="ru-RU" dirty="0" err="1">
                <a:latin typeface="Comic Sans MS" panose="030F0702030302020204" pitchFamily="66" charset="0"/>
              </a:rPr>
              <a:t>қайың</a:t>
            </a:r>
            <a:r>
              <a:rPr lang="ru-RU" dirty="0">
                <a:latin typeface="Comic Sans MS" panose="030F0702030302020204" pitchFamily="66" charset="0"/>
              </a:rPr>
              <a:t>, </a:t>
            </a:r>
            <a:r>
              <a:rPr lang="ru-RU" dirty="0" err="1">
                <a:latin typeface="Comic Sans MS" panose="030F0702030302020204" pitchFamily="66" charset="0"/>
              </a:rPr>
              <a:t>қарағай</a:t>
            </a:r>
            <a:r>
              <a:rPr lang="ru-RU" dirty="0">
                <a:latin typeface="Comic Sans MS" panose="030F0702030302020204" pitchFamily="66" charset="0"/>
              </a:rPr>
              <a:t>, </a:t>
            </a:r>
            <a:r>
              <a:rPr lang="ru-RU" dirty="0" err="1">
                <a:latin typeface="Comic Sans MS" panose="030F0702030302020204" pitchFamily="66" charset="0"/>
                <a:hlinkClick r:id="rId5" tooltip="Батыс Орал (мұндай бет жоқ)"/>
              </a:rPr>
              <a:t>Батыс</a:t>
            </a:r>
            <a:r>
              <a:rPr lang="ru-RU" dirty="0">
                <a:latin typeface="Comic Sans MS" panose="030F0702030302020204" pitchFamily="66" charset="0"/>
                <a:hlinkClick r:id="rId5" tooltip="Батыс Орал (мұндай бет жоқ)"/>
              </a:rPr>
              <a:t> </a:t>
            </a:r>
            <a:r>
              <a:rPr lang="ru-RU" dirty="0" err="1">
                <a:latin typeface="Comic Sans MS" panose="030F0702030302020204" pitchFamily="66" charset="0"/>
                <a:hlinkClick r:id="rId5" tooltip="Батыс Орал (мұндай бет жоқ)"/>
              </a:rPr>
              <a:t>Оралда</a:t>
            </a:r>
            <a:r>
              <a:rPr lang="ru-RU" dirty="0">
                <a:latin typeface="Comic Sans MS" panose="030F0702030302020204" pitchFamily="66" charset="0"/>
              </a:rPr>
              <a:t> </a:t>
            </a:r>
            <a:r>
              <a:rPr lang="ru-RU" dirty="0" err="1">
                <a:latin typeface="Comic Sans MS" panose="030F0702030302020204" pitchFamily="66" charset="0"/>
              </a:rPr>
              <a:t>емен</a:t>
            </a:r>
            <a:r>
              <a:rPr lang="ru-RU" dirty="0">
                <a:latin typeface="Comic Sans MS" panose="030F0702030302020204" pitchFamily="66" charset="0"/>
              </a:rPr>
              <a:t>, </a:t>
            </a:r>
            <a:r>
              <a:rPr lang="ru-RU" dirty="0" err="1">
                <a:latin typeface="Comic Sans MS" panose="030F0702030302020204" pitchFamily="66" charset="0"/>
              </a:rPr>
              <a:t>терек</a:t>
            </a:r>
            <a:r>
              <a:rPr lang="ru-RU" dirty="0">
                <a:latin typeface="Comic Sans MS" panose="030F0702030302020204" pitchFamily="66" charset="0"/>
              </a:rPr>
              <a:t>, </a:t>
            </a:r>
            <a:r>
              <a:rPr lang="ru-RU" dirty="0">
                <a:latin typeface="Comic Sans MS" panose="030F0702030302020204" pitchFamily="66" charset="0"/>
                <a:hlinkClick r:id="rId6" tooltip="Оңтүстік Қазақстан"/>
              </a:rPr>
              <a:t>Оңтүстік </a:t>
            </a:r>
            <a:r>
              <a:rPr lang="ru-RU" dirty="0" err="1">
                <a:latin typeface="Comic Sans MS" panose="030F0702030302020204" pitchFamily="66" charset="0"/>
                <a:hlinkClick r:id="rId6" tooltip="Оңтүстік Қазақстан"/>
              </a:rPr>
              <a:t>Қазақстанда</a:t>
            </a:r>
            <a:r>
              <a:rPr lang="ru-RU" dirty="0">
                <a:latin typeface="Comic Sans MS" panose="030F0702030302020204" pitchFamily="66" charset="0"/>
              </a:rPr>
              <a:t> </a:t>
            </a:r>
            <a:r>
              <a:rPr lang="ru-RU" dirty="0" err="1">
                <a:latin typeface="Comic Sans MS" panose="030F0702030302020204" pitchFamily="66" charset="0"/>
              </a:rPr>
              <a:t>жаңғақ</a:t>
            </a:r>
            <a:r>
              <a:rPr lang="ru-RU" dirty="0">
                <a:latin typeface="Comic Sans MS" panose="030F0702030302020204" pitchFamily="66" charset="0"/>
              </a:rPr>
              <a:t>, ал </a:t>
            </a:r>
            <a:r>
              <a:rPr lang="ru-RU" dirty="0" err="1">
                <a:latin typeface="Comic Sans MS" panose="030F0702030302020204" pitchFamily="66" charset="0"/>
              </a:rPr>
              <a:t>тауларында</a:t>
            </a:r>
            <a:r>
              <a:rPr lang="ru-RU" dirty="0">
                <a:latin typeface="Comic Sans MS" panose="030F0702030302020204" pitchFamily="66" charset="0"/>
              </a:rPr>
              <a:t> </a:t>
            </a:r>
            <a:r>
              <a:rPr lang="ru-RU" dirty="0" err="1">
                <a:latin typeface="Comic Sans MS" panose="030F0702030302020204" pitchFamily="66" charset="0"/>
              </a:rPr>
              <a:t>арша</a:t>
            </a:r>
            <a:r>
              <a:rPr lang="ru-RU" dirty="0">
                <a:latin typeface="Comic Sans MS" panose="030F0702030302020204" pitchFamily="66" charset="0"/>
              </a:rPr>
              <a:t> </a:t>
            </a:r>
            <a:r>
              <a:rPr lang="ru-RU" dirty="0" err="1">
                <a:latin typeface="Comic Sans MS" panose="030F0702030302020204" pitchFamily="66" charset="0"/>
              </a:rPr>
              <a:t>өседі</a:t>
            </a:r>
            <a:r>
              <a:rPr lang="ru-RU" dirty="0">
                <a:latin typeface="Comic Sans MS" panose="030F0702030302020204" pitchFamily="66" charset="0"/>
              </a:rPr>
              <a:t>.</a:t>
            </a:r>
            <a:endParaRPr lang="ru-RU" dirty="0">
              <a:latin typeface="Comic Sans MS" panose="030F0702030302020204" pitchFamily="66" charset="0"/>
            </a:endParaRPr>
          </a:p>
        </p:txBody>
      </p:sp>
    </p:spTree>
    <p:extLst>
      <p:ext uri="{BB962C8B-B14F-4D97-AF65-F5344CB8AC3E}">
        <p14:creationId xmlns:p14="http://schemas.microsoft.com/office/powerpoint/2010/main" val="2221420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5287" y="45562"/>
            <a:ext cx="9897553" cy="548680"/>
          </a:xfrm>
          <a:solidFill>
            <a:schemeClr val="accent1"/>
          </a:solidFill>
        </p:spPr>
        <p:txBody>
          <a:bodyPr>
            <a:normAutofit fontScale="90000"/>
          </a:bodyPr>
          <a:lstStyle/>
          <a:p>
            <a:pPr algn="ctr"/>
            <a:r>
              <a:rPr lang="kk-KZ" sz="3600" b="1" dirty="0">
                <a:solidFill>
                  <a:schemeClr val="tx1"/>
                </a:solidFill>
                <a:latin typeface="Comic Sans MS" panose="030F0702030302020204" pitchFamily="66" charset="0"/>
                <a:cs typeface="Times New Roman" pitchFamily="18" charset="0"/>
              </a:rPr>
              <a:t>ҚЫЛҚАН ЖАПЫРАҚТЫ ТҰҚЫМДАР</a:t>
            </a:r>
            <a:r>
              <a:rPr lang="kk-KZ" b="1" dirty="0" smtClean="0">
                <a:solidFill>
                  <a:schemeClr val="tx1"/>
                </a:solidFill>
                <a:latin typeface="Times New Roman" pitchFamily="18" charset="0"/>
                <a:cs typeface="Times New Roman" pitchFamily="18" charset="0"/>
              </a:rPr>
              <a:t/>
            </a:r>
            <a:br>
              <a:rPr lang="kk-KZ" b="1" dirty="0" smtClean="0">
                <a:solidFill>
                  <a:schemeClr val="tx1"/>
                </a:solidFill>
                <a:latin typeface="Times New Roman" pitchFamily="18" charset="0"/>
                <a:cs typeface="Times New Roman" pitchFamily="18" charset="0"/>
              </a:rPr>
            </a:b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r>
              <a:rPr lang="en-US" b="1" dirty="0">
                <a:solidFill>
                  <a:schemeClr val="tx1"/>
                </a:solidFill>
                <a:latin typeface="Times New Roman" pitchFamily="18" charset="0"/>
                <a:cs typeface="Times New Roman" pitchFamily="18" charset="0"/>
              </a:rPr>
              <a:t/>
            </a:r>
            <a:br>
              <a:rPr lang="en-US" b="1" dirty="0">
                <a:solidFill>
                  <a:schemeClr val="tx1"/>
                </a:solidFill>
                <a:latin typeface="Times New Roman" pitchFamily="18" charset="0"/>
                <a:cs typeface="Times New Roman" pitchFamily="18" charset="0"/>
              </a:rPr>
            </a:br>
            <a:r>
              <a:rPr lang="kk-KZ" sz="2700" b="1" dirty="0" smtClean="0">
                <a:solidFill>
                  <a:schemeClr val="tx1"/>
                </a:solidFill>
                <a:latin typeface="Comic Sans MS" panose="030F0702030302020204" pitchFamily="66" charset="0"/>
                <a:cs typeface="Times New Roman" pitchFamily="18" charset="0"/>
              </a:rPr>
              <a:t> </a:t>
            </a:r>
            <a:endParaRPr lang="ru-RU" sz="2700" dirty="0">
              <a:latin typeface="Comic Sans MS" panose="030F0702030302020204" pitchFamily="66" charset="0"/>
            </a:endParaRPr>
          </a:p>
        </p:txBody>
      </p:sp>
      <p:pic>
        <p:nvPicPr>
          <p:cNvPr id="1030" name="Picture 6" descr="Таблица 51. Сосновые. Лиственница сибирская (Larix sibirica): 1 - укороченные и удлиненный побеги; 2 - веточка с микростробилами; 3-5 - различные стадии созревания шишки; 6 - семена. Ель обыкновенная (Picea abies): 7 -  вегетативные почки; 8 - почечные чешуи у микростробилов; 9-11 - веточки с микростробилами; 12-13 - различные стадии созревания шишки; 14 - семена"/>
          <p:cNvPicPr>
            <a:picLocks noChangeAspect="1" noChangeArrowheads="1"/>
          </p:cNvPicPr>
          <p:nvPr/>
        </p:nvPicPr>
        <p:blipFill>
          <a:blip r:embed="rId3"/>
          <a:srcRect/>
          <a:stretch>
            <a:fillRect/>
          </a:stretch>
        </p:blipFill>
        <p:spPr bwMode="auto">
          <a:xfrm>
            <a:off x="1395288" y="667667"/>
            <a:ext cx="4196656" cy="2594195"/>
          </a:xfrm>
          <a:prstGeom prst="rect">
            <a:avLst/>
          </a:prstGeom>
          <a:noFill/>
        </p:spPr>
      </p:pic>
      <p:sp>
        <p:nvSpPr>
          <p:cNvPr id="3" name="Прямоугольник 2"/>
          <p:cNvSpPr/>
          <p:nvPr/>
        </p:nvSpPr>
        <p:spPr>
          <a:xfrm>
            <a:off x="1775520" y="3290850"/>
            <a:ext cx="3528392" cy="523220"/>
          </a:xfrm>
          <a:prstGeom prst="rect">
            <a:avLst/>
          </a:prstGeom>
        </p:spPr>
        <p:txBody>
          <a:bodyPr wrap="square">
            <a:spAutoFit/>
          </a:bodyPr>
          <a:lstStyle/>
          <a:p>
            <a:pPr algn="ctr"/>
            <a:r>
              <a:rPr lang="ru-RU" sz="1400" b="1" dirty="0" err="1">
                <a:latin typeface="Comic Sans MS" panose="030F0702030302020204" pitchFamily="66" charset="0"/>
                <a:cs typeface="Times New Roman" pitchFamily="18" charset="0"/>
              </a:rPr>
              <a:t>Сібір</a:t>
            </a:r>
            <a:r>
              <a:rPr lang="ru-RU" sz="1400" b="1" dirty="0">
                <a:latin typeface="Comic Sans MS" panose="030F0702030302020204" pitchFamily="66" charset="0"/>
                <a:cs typeface="Times New Roman" pitchFamily="18" charset="0"/>
              </a:rPr>
              <a:t> </a:t>
            </a:r>
            <a:r>
              <a:rPr lang="ru-RU" sz="1400" b="1" dirty="0" err="1">
                <a:latin typeface="Comic Sans MS" panose="030F0702030302020204" pitchFamily="66" charset="0"/>
                <a:cs typeface="Times New Roman" pitchFamily="18" charset="0"/>
              </a:rPr>
              <a:t>балқарағайы</a:t>
            </a:r>
            <a:r>
              <a:rPr lang="ru-RU" sz="1400" b="1" dirty="0">
                <a:latin typeface="Comic Sans MS" panose="030F0702030302020204" pitchFamily="66" charset="0"/>
                <a:cs typeface="Times New Roman" pitchFamily="18" charset="0"/>
              </a:rPr>
              <a:t> (</a:t>
            </a:r>
            <a:r>
              <a:rPr lang="ru-RU" sz="1400" b="1" i="1" dirty="0" err="1">
                <a:latin typeface="Comic Sans MS" panose="030F0702030302020204" pitchFamily="66" charset="0"/>
                <a:cs typeface="Times New Roman" pitchFamily="18" charset="0"/>
              </a:rPr>
              <a:t>Larix</a:t>
            </a:r>
            <a:r>
              <a:rPr lang="ru-RU" sz="1400" b="1" i="1" dirty="0">
                <a:latin typeface="Comic Sans MS" panose="030F0702030302020204" pitchFamily="66" charset="0"/>
                <a:cs typeface="Times New Roman" pitchFamily="18" charset="0"/>
              </a:rPr>
              <a:t> </a:t>
            </a:r>
            <a:r>
              <a:rPr lang="ru-RU" sz="1400" b="1" i="1" dirty="0" err="1">
                <a:latin typeface="Comic Sans MS" panose="030F0702030302020204" pitchFamily="66" charset="0"/>
                <a:cs typeface="Times New Roman" pitchFamily="18" charset="0"/>
              </a:rPr>
              <a:t>sibirica</a:t>
            </a:r>
            <a:r>
              <a:rPr lang="ru-RU" sz="1400" b="1" dirty="0">
                <a:latin typeface="Comic Sans MS" panose="030F0702030302020204" pitchFamily="66" charset="0"/>
                <a:cs typeface="Times New Roman" pitchFamily="18" charset="0"/>
              </a:rPr>
              <a:t>)</a:t>
            </a:r>
            <a:r>
              <a:rPr lang="kk-KZ" sz="1400" b="1" dirty="0">
                <a:latin typeface="Comic Sans MS" panose="030F0702030302020204" pitchFamily="66" charset="0"/>
                <a:cs typeface="Times New Roman" pitchFamily="18" charset="0"/>
              </a:rPr>
              <a:t>, </a:t>
            </a:r>
          </a:p>
          <a:p>
            <a:pPr algn="ctr"/>
            <a:r>
              <a:rPr lang="ru-RU" sz="1400" b="1" dirty="0" err="1">
                <a:latin typeface="Comic Sans MS" panose="030F0702030302020204" pitchFamily="66" charset="0"/>
                <a:cs typeface="Times New Roman" pitchFamily="18" charset="0"/>
              </a:rPr>
              <a:t>Кәдімгі</a:t>
            </a:r>
            <a:r>
              <a:rPr lang="ru-RU" sz="1400" b="1" dirty="0">
                <a:latin typeface="Comic Sans MS" panose="030F0702030302020204" pitchFamily="66" charset="0"/>
                <a:cs typeface="Times New Roman" pitchFamily="18" charset="0"/>
              </a:rPr>
              <a:t> </a:t>
            </a:r>
            <a:r>
              <a:rPr lang="ru-RU" sz="1400" b="1" dirty="0" err="1">
                <a:latin typeface="Comic Sans MS" panose="030F0702030302020204" pitchFamily="66" charset="0"/>
                <a:cs typeface="Times New Roman" pitchFamily="18" charset="0"/>
              </a:rPr>
              <a:t>шырша</a:t>
            </a:r>
            <a:r>
              <a:rPr lang="ru-RU" sz="1400" b="1" dirty="0">
                <a:latin typeface="Comic Sans MS" panose="030F0702030302020204" pitchFamily="66" charset="0"/>
                <a:cs typeface="Times New Roman" pitchFamily="18" charset="0"/>
              </a:rPr>
              <a:t> (</a:t>
            </a:r>
            <a:r>
              <a:rPr lang="ru-RU" sz="1400" b="1" i="1" dirty="0" err="1">
                <a:latin typeface="Comic Sans MS" panose="030F0702030302020204" pitchFamily="66" charset="0"/>
                <a:cs typeface="Times New Roman" pitchFamily="18" charset="0"/>
              </a:rPr>
              <a:t>Picea</a:t>
            </a:r>
            <a:r>
              <a:rPr lang="ru-RU" sz="1400" b="1" i="1" dirty="0">
                <a:latin typeface="Comic Sans MS" panose="030F0702030302020204" pitchFamily="66" charset="0"/>
                <a:cs typeface="Times New Roman" pitchFamily="18" charset="0"/>
              </a:rPr>
              <a:t> </a:t>
            </a:r>
            <a:r>
              <a:rPr lang="ru-RU" sz="1400" b="1" i="1" dirty="0" err="1">
                <a:latin typeface="Comic Sans MS" panose="030F0702030302020204" pitchFamily="66" charset="0"/>
                <a:cs typeface="Times New Roman" pitchFamily="18" charset="0"/>
              </a:rPr>
              <a:t>abies</a:t>
            </a:r>
            <a:r>
              <a:rPr lang="ru-RU" sz="1400" b="1" dirty="0">
                <a:latin typeface="Comic Sans MS" panose="030F0702030302020204" pitchFamily="66" charset="0"/>
                <a:cs typeface="Times New Roman" pitchFamily="18" charset="0"/>
              </a:rPr>
              <a:t>)</a:t>
            </a:r>
            <a:r>
              <a:rPr lang="kk-KZ" sz="1400" b="1" dirty="0">
                <a:latin typeface="Comic Sans MS" panose="030F0702030302020204" pitchFamily="66" charset="0"/>
                <a:cs typeface="Times New Roman" pitchFamily="18" charset="0"/>
              </a:rPr>
              <a:t> </a:t>
            </a:r>
            <a:endParaRPr lang="ru-RU" sz="1400" dirty="0">
              <a:latin typeface="Comic Sans MS" panose="030F0702030302020204" pitchFamily="66" charset="0"/>
              <a:cs typeface="Times New Roman" pitchFamily="18" charset="0"/>
            </a:endParaRPr>
          </a:p>
        </p:txBody>
      </p:sp>
      <p:pic>
        <p:nvPicPr>
          <p:cNvPr id="6" name="Picture 2" descr="Таблица 52. Сосновые. Сосна обыкновенная (Pinus sylvestris): 1 - ветвь с шишкой и собранием микростробилов; 2 - молодая шишка; 3 - зрелая шишка; 4 - семена; 5 - ветвь с молодыми побегами. Сосна сибирская (P. sibirica): 6 - укороченный побег с пятью листьями; 7 - зрелая шишка; 8 - семена"/>
          <p:cNvPicPr>
            <a:picLocks noChangeAspect="1" noChangeArrowheads="1"/>
          </p:cNvPicPr>
          <p:nvPr/>
        </p:nvPicPr>
        <p:blipFill>
          <a:blip r:embed="rId4"/>
          <a:srcRect/>
          <a:stretch>
            <a:fillRect/>
          </a:stretch>
        </p:blipFill>
        <p:spPr bwMode="auto">
          <a:xfrm>
            <a:off x="7254240" y="660638"/>
            <a:ext cx="4038600" cy="2452914"/>
          </a:xfrm>
          <a:prstGeom prst="rect">
            <a:avLst/>
          </a:prstGeom>
          <a:noFill/>
        </p:spPr>
      </p:pic>
      <p:sp>
        <p:nvSpPr>
          <p:cNvPr id="4" name="Прямоугольник 3"/>
          <p:cNvSpPr/>
          <p:nvPr/>
        </p:nvSpPr>
        <p:spPr>
          <a:xfrm>
            <a:off x="7613081" y="3143999"/>
            <a:ext cx="3240360" cy="523220"/>
          </a:xfrm>
          <a:prstGeom prst="rect">
            <a:avLst/>
          </a:prstGeom>
        </p:spPr>
        <p:txBody>
          <a:bodyPr wrap="square">
            <a:spAutoFit/>
          </a:bodyPr>
          <a:lstStyle/>
          <a:p>
            <a:pPr algn="ctr"/>
            <a:r>
              <a:rPr lang="ru-RU" sz="1400" b="1" dirty="0" err="1">
                <a:latin typeface="Comic Sans MS" panose="030F0702030302020204" pitchFamily="66" charset="0"/>
                <a:cs typeface="Times New Roman" pitchFamily="18" charset="0"/>
              </a:rPr>
              <a:t>Кәдімгі</a:t>
            </a:r>
            <a:r>
              <a:rPr lang="ru-RU" sz="1400" b="1" dirty="0">
                <a:latin typeface="Comic Sans MS" panose="030F0702030302020204" pitchFamily="66" charset="0"/>
                <a:cs typeface="Times New Roman" pitchFamily="18" charset="0"/>
              </a:rPr>
              <a:t> </a:t>
            </a:r>
            <a:r>
              <a:rPr lang="ru-RU" sz="1400" b="1" dirty="0" err="1">
                <a:latin typeface="Comic Sans MS" panose="030F0702030302020204" pitchFamily="66" charset="0"/>
                <a:cs typeface="Times New Roman" pitchFamily="18" charset="0"/>
              </a:rPr>
              <a:t>қарағай</a:t>
            </a:r>
            <a:r>
              <a:rPr lang="ru-RU" sz="1400" b="1" dirty="0">
                <a:latin typeface="Comic Sans MS" panose="030F0702030302020204" pitchFamily="66" charset="0"/>
                <a:cs typeface="Times New Roman" pitchFamily="18" charset="0"/>
              </a:rPr>
              <a:t> (</a:t>
            </a:r>
            <a:r>
              <a:rPr lang="ru-RU" sz="1400" b="1" i="1" dirty="0" err="1">
                <a:latin typeface="Comic Sans MS" panose="030F0702030302020204" pitchFamily="66" charset="0"/>
                <a:cs typeface="Times New Roman" pitchFamily="18" charset="0"/>
              </a:rPr>
              <a:t>Pinus</a:t>
            </a:r>
            <a:r>
              <a:rPr lang="ru-RU" sz="1400" b="1" i="1" dirty="0">
                <a:latin typeface="Comic Sans MS" panose="030F0702030302020204" pitchFamily="66" charset="0"/>
                <a:cs typeface="Times New Roman" pitchFamily="18" charset="0"/>
              </a:rPr>
              <a:t> </a:t>
            </a:r>
            <a:r>
              <a:rPr lang="ru-RU" sz="1400" b="1" i="1" dirty="0" err="1">
                <a:latin typeface="Comic Sans MS" panose="030F0702030302020204" pitchFamily="66" charset="0"/>
                <a:cs typeface="Times New Roman" pitchFamily="18" charset="0"/>
              </a:rPr>
              <a:t>sylvestris</a:t>
            </a:r>
            <a:r>
              <a:rPr lang="ru-RU" sz="1400" b="1" dirty="0">
                <a:latin typeface="Comic Sans MS" panose="030F0702030302020204" pitchFamily="66" charset="0"/>
                <a:cs typeface="Times New Roman" pitchFamily="18" charset="0"/>
              </a:rPr>
              <a:t>), </a:t>
            </a:r>
          </a:p>
          <a:p>
            <a:pPr algn="ctr"/>
            <a:r>
              <a:rPr lang="ru-RU" sz="1400" b="1" dirty="0" err="1">
                <a:latin typeface="Comic Sans MS" panose="030F0702030302020204" pitchFamily="66" charset="0"/>
                <a:cs typeface="Times New Roman" pitchFamily="18" charset="0"/>
              </a:rPr>
              <a:t>Сібір</a:t>
            </a:r>
            <a:r>
              <a:rPr lang="ru-RU" sz="1400" b="1" dirty="0">
                <a:latin typeface="Comic Sans MS" panose="030F0702030302020204" pitchFamily="66" charset="0"/>
                <a:cs typeface="Times New Roman" pitchFamily="18" charset="0"/>
              </a:rPr>
              <a:t> </a:t>
            </a:r>
            <a:r>
              <a:rPr lang="ru-RU" sz="1400" b="1" dirty="0" err="1">
                <a:latin typeface="Comic Sans MS" panose="030F0702030302020204" pitchFamily="66" charset="0"/>
                <a:cs typeface="Times New Roman" pitchFamily="18" charset="0"/>
              </a:rPr>
              <a:t>қарағай</a:t>
            </a:r>
            <a:r>
              <a:rPr lang="ru-RU" sz="1400" b="1" dirty="0">
                <a:latin typeface="Comic Sans MS" panose="030F0702030302020204" pitchFamily="66" charset="0"/>
                <a:cs typeface="Times New Roman" pitchFamily="18" charset="0"/>
              </a:rPr>
              <a:t> (</a:t>
            </a:r>
            <a:r>
              <a:rPr lang="ru-RU" sz="1400" b="1" i="1" dirty="0">
                <a:latin typeface="Comic Sans MS" panose="030F0702030302020204" pitchFamily="66" charset="0"/>
                <a:cs typeface="Times New Roman" pitchFamily="18" charset="0"/>
              </a:rPr>
              <a:t>P. </a:t>
            </a:r>
            <a:r>
              <a:rPr lang="ru-RU" sz="1400" b="1" i="1" dirty="0" err="1">
                <a:latin typeface="Comic Sans MS" panose="030F0702030302020204" pitchFamily="66" charset="0"/>
                <a:cs typeface="Times New Roman" pitchFamily="18" charset="0"/>
              </a:rPr>
              <a:t>sibirica</a:t>
            </a:r>
            <a:r>
              <a:rPr lang="ru-RU" sz="1400" b="1" dirty="0">
                <a:latin typeface="Comic Sans MS" panose="030F0702030302020204" pitchFamily="66" charset="0"/>
                <a:cs typeface="Times New Roman" pitchFamily="18" charset="0"/>
              </a:rPr>
              <a:t>)</a:t>
            </a:r>
            <a:endParaRPr lang="ru-RU" sz="1400" dirty="0">
              <a:latin typeface="Comic Sans MS" panose="030F0702030302020204" pitchFamily="66" charset="0"/>
              <a:cs typeface="Times New Roman" pitchFamily="18" charset="0"/>
            </a:endParaRPr>
          </a:p>
        </p:txBody>
      </p:sp>
      <p:pic>
        <p:nvPicPr>
          <p:cNvPr id="8" name="Picture 2" descr="Ель сибирская Glauca-1"/>
          <p:cNvPicPr>
            <a:picLocks noChangeAspect="1" noChangeArrowheads="1"/>
          </p:cNvPicPr>
          <p:nvPr/>
        </p:nvPicPr>
        <p:blipFill>
          <a:blip r:embed="rId5"/>
          <a:srcRect/>
          <a:stretch>
            <a:fillRect/>
          </a:stretch>
        </p:blipFill>
        <p:spPr bwMode="auto">
          <a:xfrm>
            <a:off x="1395287" y="3933057"/>
            <a:ext cx="4196657" cy="2493894"/>
          </a:xfrm>
          <a:prstGeom prst="rect">
            <a:avLst/>
          </a:prstGeom>
          <a:noFill/>
        </p:spPr>
      </p:pic>
      <p:sp>
        <p:nvSpPr>
          <p:cNvPr id="5" name="Прямоугольник 4"/>
          <p:cNvSpPr/>
          <p:nvPr/>
        </p:nvSpPr>
        <p:spPr>
          <a:xfrm>
            <a:off x="2782938" y="6482592"/>
            <a:ext cx="1513555" cy="307777"/>
          </a:xfrm>
          <a:prstGeom prst="rect">
            <a:avLst/>
          </a:prstGeom>
        </p:spPr>
        <p:txBody>
          <a:bodyPr wrap="none">
            <a:spAutoFit/>
          </a:bodyPr>
          <a:lstStyle/>
          <a:p>
            <a:pPr algn="ctr"/>
            <a:r>
              <a:rPr lang="kk-KZ" sz="1400" b="1" dirty="0">
                <a:latin typeface="Comic Sans MS" panose="030F0702030302020204" pitchFamily="66" charset="0"/>
                <a:cs typeface="Times New Roman" pitchFamily="18" charset="0"/>
              </a:rPr>
              <a:t>Сібір шыршасы</a:t>
            </a:r>
          </a:p>
        </p:txBody>
      </p:sp>
      <p:pic>
        <p:nvPicPr>
          <p:cNvPr id="10" name="Picture 4" descr="http://www.altzapovednik.ru/AltZapovednik/ContentAttachments/558948/d538fef0-b35b-4f00-a938-b51cc95c5e43.JPG"/>
          <p:cNvPicPr>
            <a:picLocks noChangeAspect="1" noChangeArrowheads="1"/>
          </p:cNvPicPr>
          <p:nvPr/>
        </p:nvPicPr>
        <p:blipFill>
          <a:blip r:embed="rId6"/>
          <a:srcRect/>
          <a:stretch>
            <a:fillRect/>
          </a:stretch>
        </p:blipFill>
        <p:spPr bwMode="auto">
          <a:xfrm>
            <a:off x="7392145" y="3814070"/>
            <a:ext cx="3682232" cy="2612881"/>
          </a:xfrm>
          <a:prstGeom prst="rect">
            <a:avLst/>
          </a:prstGeom>
          <a:noFill/>
        </p:spPr>
      </p:pic>
      <p:sp>
        <p:nvSpPr>
          <p:cNvPr id="9" name="Прямоугольник 8"/>
          <p:cNvSpPr/>
          <p:nvPr/>
        </p:nvSpPr>
        <p:spPr>
          <a:xfrm>
            <a:off x="8523267" y="6457398"/>
            <a:ext cx="1749197" cy="307777"/>
          </a:xfrm>
          <a:prstGeom prst="rect">
            <a:avLst/>
          </a:prstGeom>
        </p:spPr>
        <p:txBody>
          <a:bodyPr wrap="none">
            <a:spAutoFit/>
          </a:bodyPr>
          <a:lstStyle/>
          <a:p>
            <a:r>
              <a:rPr lang="ru-RU" sz="1400" b="1" dirty="0">
                <a:latin typeface="Comic Sans MS" panose="030F0702030302020204" pitchFamily="66" charset="0"/>
                <a:cs typeface="Times New Roman" pitchFamily="18" charset="0"/>
              </a:rPr>
              <a:t>Казацкий </a:t>
            </a:r>
            <a:r>
              <a:rPr lang="ru-RU" sz="1400" b="1" dirty="0" err="1">
                <a:latin typeface="Comic Sans MS" panose="030F0702030302020204" pitchFamily="66" charset="0"/>
                <a:cs typeface="Times New Roman" pitchFamily="18" charset="0"/>
              </a:rPr>
              <a:t>аршасы</a:t>
            </a:r>
            <a:endParaRPr lang="ru-RU" sz="1400" dirty="0">
              <a:latin typeface="Comic Sans MS" panose="030F0702030302020204" pitchFamily="66" charset="0"/>
            </a:endParaRPr>
          </a:p>
        </p:txBody>
      </p:sp>
    </p:spTree>
    <p:extLst>
      <p:ext uri="{BB962C8B-B14F-4D97-AF65-F5344CB8AC3E}">
        <p14:creationId xmlns:p14="http://schemas.microsoft.com/office/powerpoint/2010/main" val="3959344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116633"/>
            <a:ext cx="8043890" cy="628327"/>
          </a:xfrm>
          <a:solidFill>
            <a:schemeClr val="accent1"/>
          </a:solidFill>
        </p:spPr>
        <p:txBody>
          <a:bodyPr>
            <a:normAutofit fontScale="90000"/>
          </a:bodyPr>
          <a:lstStyle/>
          <a:p>
            <a:pPr algn="ctr"/>
            <a:r>
              <a:rPr lang="kk-KZ" b="1" dirty="0" smtClean="0">
                <a:solidFill>
                  <a:schemeClr val="tx1"/>
                </a:solidFill>
                <a:latin typeface="Times New Roman" pitchFamily="18" charset="0"/>
                <a:cs typeface="Times New Roman" pitchFamily="18" charset="0"/>
              </a:rPr>
              <a:t>ЖАПЫРАҚТЫ ТҰҚЫМДАР</a:t>
            </a:r>
            <a:endParaRPr lang="ru-RU" dirty="0"/>
          </a:p>
        </p:txBody>
      </p:sp>
      <p:pic>
        <p:nvPicPr>
          <p:cNvPr id="23554" name="Picture 2" descr="https://alpagama.org/wp-content/uploads/2020/02/20repetek016.jpg"/>
          <p:cNvPicPr>
            <a:picLocks noChangeAspect="1" noChangeArrowheads="1"/>
          </p:cNvPicPr>
          <p:nvPr/>
        </p:nvPicPr>
        <p:blipFill>
          <a:blip r:embed="rId2"/>
          <a:srcRect/>
          <a:stretch>
            <a:fillRect/>
          </a:stretch>
        </p:blipFill>
        <p:spPr bwMode="auto">
          <a:xfrm>
            <a:off x="1859293" y="804454"/>
            <a:ext cx="3784146" cy="2566638"/>
          </a:xfrm>
          <a:prstGeom prst="rect">
            <a:avLst/>
          </a:prstGeom>
          <a:noFill/>
        </p:spPr>
      </p:pic>
      <p:sp>
        <p:nvSpPr>
          <p:cNvPr id="3" name="Прямоугольник 2"/>
          <p:cNvSpPr/>
          <p:nvPr/>
        </p:nvSpPr>
        <p:spPr>
          <a:xfrm>
            <a:off x="2593469" y="3430588"/>
            <a:ext cx="1835759" cy="307777"/>
          </a:xfrm>
          <a:prstGeom prst="rect">
            <a:avLst/>
          </a:prstGeom>
        </p:spPr>
        <p:txBody>
          <a:bodyPr wrap="none">
            <a:spAutoFit/>
          </a:bodyPr>
          <a:lstStyle/>
          <a:p>
            <a:r>
              <a:rPr lang="kk-KZ" sz="1400" b="1" dirty="0">
                <a:latin typeface="Comic Sans MS" panose="030F0702030302020204" pitchFamily="66" charset="0"/>
                <a:cs typeface="Times New Roman" pitchFamily="18" charset="0"/>
              </a:rPr>
              <a:t>Сексеуілді </a:t>
            </a:r>
            <a:r>
              <a:rPr lang="kk-KZ" sz="1400" b="1" dirty="0">
                <a:latin typeface="Comic Sans MS" panose="030F0702030302020204" pitchFamily="66" charset="0"/>
                <a:cs typeface="Times New Roman" pitchFamily="18" charset="0"/>
              </a:rPr>
              <a:t>шөлдер</a:t>
            </a:r>
            <a:endParaRPr lang="ru-RU" sz="1400" dirty="0">
              <a:latin typeface="Comic Sans MS" panose="030F0702030302020204" pitchFamily="66" charset="0"/>
            </a:endParaRPr>
          </a:p>
        </p:txBody>
      </p:sp>
      <p:pic>
        <p:nvPicPr>
          <p:cNvPr id="5" name="Picture 4" descr="Берёза повислая: 1 - общий вид,  2- осенняя ветвь с заложившимися листовыми и тычиночными почками, 3 - зимняя ветвь, 4 - весенняя ветвь с тронувшимися в рост листовами и тычиночнами почками, 5 - ветвь с тычиночными и пестичными серёжками в пыления, 6 - мужской цветок, 7 - женский цветок, 8 - ветвь с плодовыми серёжками, 9 - зрелая плодовая серёжка, 10 - плод - крылатый орех."/>
          <p:cNvPicPr>
            <a:picLocks noChangeAspect="1" noChangeArrowheads="1"/>
          </p:cNvPicPr>
          <p:nvPr/>
        </p:nvPicPr>
        <p:blipFill>
          <a:blip r:embed="rId3"/>
          <a:srcRect/>
          <a:stretch>
            <a:fillRect/>
          </a:stretch>
        </p:blipFill>
        <p:spPr bwMode="auto">
          <a:xfrm>
            <a:off x="6003145" y="770111"/>
            <a:ext cx="4185266" cy="2718634"/>
          </a:xfrm>
          <a:prstGeom prst="rect">
            <a:avLst/>
          </a:prstGeom>
          <a:noFill/>
        </p:spPr>
      </p:pic>
      <p:sp>
        <p:nvSpPr>
          <p:cNvPr id="4" name="Прямоугольник 3"/>
          <p:cNvSpPr/>
          <p:nvPr/>
        </p:nvSpPr>
        <p:spPr>
          <a:xfrm>
            <a:off x="7670325" y="3371093"/>
            <a:ext cx="1478290" cy="307777"/>
          </a:xfrm>
          <a:prstGeom prst="rect">
            <a:avLst/>
          </a:prstGeom>
        </p:spPr>
        <p:txBody>
          <a:bodyPr wrap="none">
            <a:spAutoFit/>
          </a:bodyPr>
          <a:lstStyle/>
          <a:p>
            <a:r>
              <a:rPr lang="ru-RU" sz="1400" b="1" dirty="0" err="1">
                <a:latin typeface="Comic Sans MS" panose="030F0702030302020204" pitchFamily="66" charset="0"/>
                <a:cs typeface="Times New Roman" pitchFamily="18" charset="0"/>
              </a:rPr>
              <a:t>Қотыр</a:t>
            </a:r>
            <a:r>
              <a:rPr lang="ru-RU" sz="1400" b="1" dirty="0">
                <a:latin typeface="Comic Sans MS" panose="030F0702030302020204" pitchFamily="66" charset="0"/>
                <a:cs typeface="Times New Roman" pitchFamily="18" charset="0"/>
              </a:rPr>
              <a:t> </a:t>
            </a:r>
            <a:r>
              <a:rPr lang="ru-RU" sz="1400" b="1" dirty="0" err="1">
                <a:latin typeface="Comic Sans MS" panose="030F0702030302020204" pitchFamily="66" charset="0"/>
                <a:cs typeface="Times New Roman" pitchFamily="18" charset="0"/>
              </a:rPr>
              <a:t>қайың</a:t>
            </a:r>
            <a:r>
              <a:rPr lang="ru-RU" sz="1400" b="1" dirty="0">
                <a:latin typeface="Comic Sans MS" panose="030F0702030302020204" pitchFamily="66" charset="0"/>
                <a:cs typeface="Times New Roman" pitchFamily="18" charset="0"/>
              </a:rPr>
              <a:t> </a:t>
            </a:r>
            <a:endParaRPr lang="ru-RU" sz="1400" dirty="0">
              <a:latin typeface="Comic Sans MS" panose="030F0702030302020204" pitchFamily="66" charset="0"/>
            </a:endParaRPr>
          </a:p>
        </p:txBody>
      </p:sp>
      <p:pic>
        <p:nvPicPr>
          <p:cNvPr id="1026" name="Picture 2" descr="https://rastenievod.com/wp-content/uploads/2021/01/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9294" y="3797859"/>
            <a:ext cx="3156587" cy="260423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028927" y="6461591"/>
            <a:ext cx="2569934" cy="307777"/>
          </a:xfrm>
          <a:prstGeom prst="rect">
            <a:avLst/>
          </a:prstGeom>
        </p:spPr>
        <p:txBody>
          <a:bodyPr wrap="none">
            <a:spAutoFit/>
          </a:bodyPr>
          <a:lstStyle/>
          <a:p>
            <a:r>
              <a:rPr lang="kk-KZ" sz="1400" b="1" dirty="0">
                <a:latin typeface="Comic Sans MS" panose="030F0702030302020204" pitchFamily="66" charset="0"/>
                <a:cs typeface="Times New Roman" pitchFamily="18" charset="0"/>
              </a:rPr>
              <a:t>Көктерек - </a:t>
            </a:r>
            <a:r>
              <a:rPr lang="kk-KZ" sz="1400" b="1" i="1" dirty="0">
                <a:latin typeface="Comic Sans MS" panose="030F0702030302020204" pitchFamily="66" charset="0"/>
                <a:cs typeface="Times New Roman" pitchFamily="18" charset="0"/>
              </a:rPr>
              <a:t>Populus tremula</a:t>
            </a:r>
          </a:p>
        </p:txBody>
      </p:sp>
      <p:pic>
        <p:nvPicPr>
          <p:cNvPr id="1028" name="Picture 4" descr="https://upload.wikimedia.org/wikipedia/commons/d/db/Salix_arbuscula_Wierzba_skandynawska_2016-05-02_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2506" y="3804858"/>
            <a:ext cx="3642584" cy="2730045"/>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6538605" y="6507002"/>
            <a:ext cx="2610010" cy="307777"/>
          </a:xfrm>
          <a:prstGeom prst="rect">
            <a:avLst/>
          </a:prstGeom>
        </p:spPr>
        <p:txBody>
          <a:bodyPr wrap="none">
            <a:spAutoFit/>
          </a:bodyPr>
          <a:lstStyle/>
          <a:p>
            <a:pPr algn="ctr"/>
            <a:r>
              <a:rPr lang="kk-KZ" sz="1400" b="1" dirty="0">
                <a:latin typeface="Comic Sans MS" panose="030F0702030302020204" pitchFamily="66" charset="0"/>
                <a:cs typeface="Times New Roman" pitchFamily="18" charset="0"/>
              </a:rPr>
              <a:t>Тау терек – </a:t>
            </a:r>
            <a:r>
              <a:rPr lang="kk-KZ" sz="1400" b="1" i="1" dirty="0">
                <a:latin typeface="Comic Sans MS" panose="030F0702030302020204" pitchFamily="66" charset="0"/>
                <a:cs typeface="Times New Roman" pitchFamily="18" charset="0"/>
              </a:rPr>
              <a:t>Salix arbuscula</a:t>
            </a:r>
            <a:endParaRPr lang="kk-KZ" sz="1400" b="1" dirty="0">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811500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Уголки">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Уголки">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Уголки">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TM10001105[[fn=Уголки]]</Template>
  <TotalTime>283</TotalTime>
  <Words>3699</Words>
  <Application>Microsoft Office PowerPoint</Application>
  <PresentationFormat>Широкоэкранный</PresentationFormat>
  <Paragraphs>253</Paragraphs>
  <Slides>50</Slides>
  <Notes>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50</vt:i4>
      </vt:variant>
    </vt:vector>
  </HeadingPairs>
  <TitlesOfParts>
    <vt:vector size="58" baseType="lpstr">
      <vt:lpstr>Arial</vt:lpstr>
      <vt:lpstr>Calibri</vt:lpstr>
      <vt:lpstr>Comic Sans MS</vt:lpstr>
      <vt:lpstr>Courier New</vt:lpstr>
      <vt:lpstr>Franklin Gothic Book</vt:lpstr>
      <vt:lpstr>Times New Roman</vt:lpstr>
      <vt:lpstr>Wingdings</vt:lpstr>
      <vt:lpstr>Уголки</vt:lpstr>
      <vt:lpstr>Презентация PowerPoint</vt:lpstr>
      <vt:lpstr>Презентация PowerPoint</vt:lpstr>
      <vt:lpstr>Презентация PowerPoint</vt:lpstr>
      <vt:lpstr>Презентация PowerPoint</vt:lpstr>
      <vt:lpstr>Презентация PowerPoint</vt:lpstr>
      <vt:lpstr>Орманды алқаптар</vt:lpstr>
      <vt:lpstr>Презентация PowerPoint</vt:lpstr>
      <vt:lpstr>ҚЫЛҚАН ЖАПЫРАҚТЫ ТҰҚЫМДАР    </vt:lpstr>
      <vt:lpstr>ЖАПЫРАҚТЫ ТҰҚЫМДАР</vt:lpstr>
      <vt:lpstr> Қазақстан ормандары орман өсімдіктері жағдайына байланысты 7 топқа бөлінеді: </vt:lpstr>
      <vt:lpstr>Орман морфологиясы</vt:lpstr>
      <vt:lpstr>Презентация PowerPoint</vt:lpstr>
      <vt:lpstr>Неміс ормантанушысы Г.Крафт ағаштарды басымдық және қысымдық дәрежесіне қарай 5 класқа бөлген:</vt:lpstr>
      <vt:lpstr>Совет ормантанушылары М.Д.Данилов, П.В.Воропанов, В.Г.Нестерев т.б. ұсынған классификациясы:</vt:lpstr>
      <vt:lpstr>Презентация PowerPoint</vt:lpstr>
      <vt:lpstr>Орман фитоценозы</vt:lpstr>
      <vt:lpstr>Орман фитоценозының тік және көлденең құрылымы</vt:lpstr>
      <vt:lpstr>Орманның пайда болу факторлары және орман биогеоценозы</vt:lpstr>
      <vt:lpstr>Презентация PowerPoint</vt:lpstr>
      <vt:lpstr> Орман экологиясы</vt:lpstr>
      <vt:lpstr>Презентация PowerPoint</vt:lpstr>
      <vt:lpstr>Презентация PowerPoint</vt:lpstr>
      <vt:lpstr>Презентация PowerPoint</vt:lpstr>
      <vt:lpstr>             жарық сүйгіштер  (ұзақ көлеңкеге шыдай алмайды)</vt:lpstr>
      <vt:lpstr>көлеңкеге төзімділер (жарық жеткіліксіз шымылдық астында ұзақ уақыт өсе алады)</vt:lpstr>
      <vt:lpstr>Презентация PowerPoint</vt:lpstr>
      <vt:lpstr>Өсімдіктердің жарақаттануы</vt:lpstr>
      <vt:lpstr>Презентация PowerPoint</vt:lpstr>
      <vt:lpstr>Презентация PowerPoint</vt:lpstr>
      <vt:lpstr>Ылғалға қатысты ағаш породаларын  (П.С.Погребняк) келесі топтарға бөледі:</vt:lpstr>
      <vt:lpstr>Ормандағы желдің рөлі</vt:lpstr>
      <vt:lpstr>Презентация PowerPoint</vt:lpstr>
      <vt:lpstr>Презентация PowerPoint</vt:lpstr>
      <vt:lpstr>Орман қауымдары үшін топырақтың маңызы</vt:lpstr>
      <vt:lpstr>Презентация PowerPoint</vt:lpstr>
      <vt:lpstr>Орманның биотикалық компоненттері</vt:lpstr>
      <vt:lpstr>Презентация PowerPoint</vt:lpstr>
      <vt:lpstr>Презентация PowerPoint</vt:lpstr>
      <vt:lpstr>Орман типологиясы</vt:lpstr>
      <vt:lpstr>Презентация PowerPoint</vt:lpstr>
      <vt:lpstr>Презентация PowerPoint</vt:lpstr>
      <vt:lpstr>Презентация PowerPoint</vt:lpstr>
      <vt:lpstr>Презентация PowerPoint</vt:lpstr>
      <vt:lpstr>Бірыңғай ормандар классификациясын жасауға кедергі келтіретін қарама-қайшылықтар мынадай себептермен түсіндіріледі:</vt:lpstr>
      <vt:lpstr>Орманның шаруашылықтағы маңызы</vt:lpstr>
      <vt:lpstr>Орманда болатын төтенше жағдайлар</vt:lpstr>
      <vt:lpstr>Қорытынды </vt:lpstr>
      <vt:lpstr>Пысықтау сұрақтары: </vt:lpstr>
      <vt:lpstr>Әдебиеттер және ресурстар:</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Tolganay Ryskali</dc:creator>
  <cp:lastModifiedBy>Lenovo</cp:lastModifiedBy>
  <cp:revision>24</cp:revision>
  <dcterms:created xsi:type="dcterms:W3CDTF">2025-11-01T16:53:23Z</dcterms:created>
  <dcterms:modified xsi:type="dcterms:W3CDTF">2025-11-07T06:08:23Z</dcterms:modified>
</cp:coreProperties>
</file>